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png&amp;ehk=gEMAhkIoSMGQJ7kqtszmvw&amp;r=0&amp;pid=OfficeInsert" ContentType="image/png"/>
  <Default Extension="wdp" ContentType="image/vnd.ms-photo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72" r:id="rId1"/>
  </p:sldMasterIdLst>
  <p:notesMasterIdLst>
    <p:notesMasterId r:id="rId56"/>
  </p:notesMasterIdLst>
  <p:sldIdLst>
    <p:sldId id="256" r:id="rId2"/>
    <p:sldId id="412" r:id="rId3"/>
    <p:sldId id="413" r:id="rId4"/>
    <p:sldId id="269" r:id="rId5"/>
    <p:sldId id="271" r:id="rId6"/>
    <p:sldId id="270" r:id="rId7"/>
    <p:sldId id="257" r:id="rId8"/>
    <p:sldId id="414" r:id="rId9"/>
    <p:sldId id="415" r:id="rId10"/>
    <p:sldId id="268" r:id="rId11"/>
    <p:sldId id="266" r:id="rId12"/>
    <p:sldId id="430" r:id="rId13"/>
    <p:sldId id="258" r:id="rId14"/>
    <p:sldId id="267" r:id="rId15"/>
    <p:sldId id="259" r:id="rId16"/>
    <p:sldId id="260" r:id="rId17"/>
    <p:sldId id="274" r:id="rId18"/>
    <p:sldId id="275" r:id="rId19"/>
    <p:sldId id="296" r:id="rId20"/>
    <p:sldId id="277" r:id="rId21"/>
    <p:sldId id="297" r:id="rId22"/>
    <p:sldId id="298" r:id="rId23"/>
    <p:sldId id="288" r:id="rId24"/>
    <p:sldId id="289" r:id="rId25"/>
    <p:sldId id="290" r:id="rId26"/>
    <p:sldId id="291" r:id="rId27"/>
    <p:sldId id="278" r:id="rId28"/>
    <p:sldId id="279" r:id="rId29"/>
    <p:sldId id="280" r:id="rId30"/>
    <p:sldId id="281" r:id="rId31"/>
    <p:sldId id="282" r:id="rId32"/>
    <p:sldId id="292" r:id="rId33"/>
    <p:sldId id="293" r:id="rId34"/>
    <p:sldId id="294" r:id="rId35"/>
    <p:sldId id="295" r:id="rId36"/>
    <p:sldId id="416" r:id="rId37"/>
    <p:sldId id="417" r:id="rId38"/>
    <p:sldId id="418" r:id="rId39"/>
    <p:sldId id="419" r:id="rId40"/>
    <p:sldId id="420" r:id="rId41"/>
    <p:sldId id="301" r:id="rId42"/>
    <p:sldId id="264" r:id="rId43"/>
    <p:sldId id="421" r:id="rId44"/>
    <p:sldId id="422" r:id="rId45"/>
    <p:sldId id="272" r:id="rId46"/>
    <p:sldId id="423" r:id="rId47"/>
    <p:sldId id="424" r:id="rId48"/>
    <p:sldId id="425" r:id="rId49"/>
    <p:sldId id="426" r:id="rId50"/>
    <p:sldId id="283" r:id="rId51"/>
    <p:sldId id="427" r:id="rId52"/>
    <p:sldId id="276" r:id="rId53"/>
    <p:sldId id="428" r:id="rId54"/>
    <p:sldId id="429" r:id="rId55"/>
  </p:sldIdLst>
  <p:sldSz cx="6858000" cy="5143500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7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77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8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AD6CCD-76B0-44B7-8877-EED4F451AB2E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DE1993-E01E-4395-8A2B-A1AE1557FA0F}">
      <dgm:prSet phldrT="[Text]" custT="1"/>
      <dgm:spPr/>
      <dgm:t>
        <a:bodyPr/>
        <a:lstStyle/>
        <a:p>
          <a:r>
            <a:rPr lang="en-US" sz="2400" dirty="0"/>
            <a:t>Instance based approach:</a:t>
          </a:r>
        </a:p>
        <a:p>
          <a:r>
            <a:rPr lang="en-US" sz="1200" dirty="0"/>
            <a:t>Source and target domains have lot of overlapping features</a:t>
          </a:r>
        </a:p>
      </dgm:t>
    </dgm:pt>
    <dgm:pt modelId="{A95AF302-98E2-4B0C-92E2-3F5091104A56}" type="parTrans" cxnId="{667F8985-C573-4A5C-9A1F-F1C401B9F06A}">
      <dgm:prSet/>
      <dgm:spPr/>
      <dgm:t>
        <a:bodyPr/>
        <a:lstStyle/>
        <a:p>
          <a:endParaRPr lang="en-US"/>
        </a:p>
      </dgm:t>
    </dgm:pt>
    <dgm:pt modelId="{77752D83-0634-463B-AEF8-025DBE4EF5A4}" type="sibTrans" cxnId="{667F8985-C573-4A5C-9A1F-F1C401B9F06A}">
      <dgm:prSet/>
      <dgm:spPr/>
      <dgm:t>
        <a:bodyPr/>
        <a:lstStyle/>
        <a:p>
          <a:endParaRPr lang="en-US"/>
        </a:p>
      </dgm:t>
    </dgm:pt>
    <dgm:pt modelId="{E3498CD1-A195-4403-B6DD-4CF328674E57}">
      <dgm:prSet phldrT="[Text]" custT="1"/>
      <dgm:spPr/>
      <dgm:t>
        <a:bodyPr/>
        <a:lstStyle/>
        <a:p>
          <a:r>
            <a:rPr lang="en-US" sz="2400" dirty="0"/>
            <a:t>Parameter-based approach</a:t>
          </a:r>
        </a:p>
      </dgm:t>
    </dgm:pt>
    <dgm:pt modelId="{78D3199F-E01B-42E2-A3FB-4B46883E6FBD}" type="parTrans" cxnId="{41D96ADC-A9F7-4EEF-9A9C-7E6E956F7CA5}">
      <dgm:prSet/>
      <dgm:spPr/>
      <dgm:t>
        <a:bodyPr/>
        <a:lstStyle/>
        <a:p>
          <a:endParaRPr lang="en-US"/>
        </a:p>
      </dgm:t>
    </dgm:pt>
    <dgm:pt modelId="{B082DC62-BB2B-4F5C-BB63-4678E90BF78F}" type="sibTrans" cxnId="{41D96ADC-A9F7-4EEF-9A9C-7E6E956F7CA5}">
      <dgm:prSet/>
      <dgm:spPr/>
      <dgm:t>
        <a:bodyPr/>
        <a:lstStyle/>
        <a:p>
          <a:endParaRPr lang="en-US"/>
        </a:p>
      </dgm:t>
    </dgm:pt>
    <dgm:pt modelId="{692B305D-DD56-4217-BCAA-CFB246C02FCF}">
      <dgm:prSet phldrT="[Text]" custT="1"/>
      <dgm:spPr/>
      <dgm:t>
        <a:bodyPr/>
        <a:lstStyle/>
        <a:p>
          <a:r>
            <a:rPr lang="en-US" sz="2400" dirty="0"/>
            <a:t>Relational Approach</a:t>
          </a:r>
        </a:p>
      </dgm:t>
    </dgm:pt>
    <dgm:pt modelId="{EAC1FF5F-6A22-4B40-89E3-D552ECA464C1}" type="parTrans" cxnId="{B8E56D3C-7ABD-4744-A1C3-9B641D33E32F}">
      <dgm:prSet/>
      <dgm:spPr/>
      <dgm:t>
        <a:bodyPr/>
        <a:lstStyle/>
        <a:p>
          <a:endParaRPr lang="en-US"/>
        </a:p>
      </dgm:t>
    </dgm:pt>
    <dgm:pt modelId="{69104AA5-0C55-4E2A-A2EA-9E8950A1926C}" type="sibTrans" cxnId="{B8E56D3C-7ABD-4744-A1C3-9B641D33E32F}">
      <dgm:prSet/>
      <dgm:spPr/>
      <dgm:t>
        <a:bodyPr/>
        <a:lstStyle/>
        <a:p>
          <a:endParaRPr lang="en-US"/>
        </a:p>
      </dgm:t>
    </dgm:pt>
    <dgm:pt modelId="{ECDE7389-A304-4CDD-B0CD-8959A86970F4}">
      <dgm:prSet phldrT="[Text]" custT="1"/>
      <dgm:spPr/>
      <dgm:t>
        <a:bodyPr/>
        <a:lstStyle/>
        <a:p>
          <a:r>
            <a:rPr lang="en-US" sz="2400" dirty="0"/>
            <a:t>Feature-based approach: </a:t>
          </a:r>
        </a:p>
        <a:p>
          <a:r>
            <a:rPr lang="en-US" sz="1200" dirty="0"/>
            <a:t>Source and target have some overlapping features</a:t>
          </a:r>
        </a:p>
      </dgm:t>
    </dgm:pt>
    <dgm:pt modelId="{D586814B-A4A9-44BD-950A-84FB2078BC2B}" type="sibTrans" cxnId="{DBFFA08B-E3B1-4581-AC3C-5B186687D846}">
      <dgm:prSet/>
      <dgm:spPr/>
      <dgm:t>
        <a:bodyPr/>
        <a:lstStyle/>
        <a:p>
          <a:endParaRPr lang="en-US"/>
        </a:p>
      </dgm:t>
    </dgm:pt>
    <dgm:pt modelId="{CB41343A-85A6-4733-86C0-C7DC2A64DFFF}" type="parTrans" cxnId="{DBFFA08B-E3B1-4581-AC3C-5B186687D846}">
      <dgm:prSet/>
      <dgm:spPr/>
      <dgm:t>
        <a:bodyPr/>
        <a:lstStyle/>
        <a:p>
          <a:endParaRPr lang="en-US"/>
        </a:p>
      </dgm:t>
    </dgm:pt>
    <dgm:pt modelId="{3A6367B1-751E-448C-A2D0-2C44FFC5502E}" type="pres">
      <dgm:prSet presAssocID="{ADAD6CCD-76B0-44B7-8877-EED4F451AB2E}" presName="diagram" presStyleCnt="0">
        <dgm:presLayoutVars>
          <dgm:dir/>
          <dgm:resizeHandles val="exact"/>
        </dgm:presLayoutVars>
      </dgm:prSet>
      <dgm:spPr/>
    </dgm:pt>
    <dgm:pt modelId="{594F6C8B-73B0-4947-AEEF-223751DB5C48}" type="pres">
      <dgm:prSet presAssocID="{01DE1993-E01E-4395-8A2B-A1AE1557FA0F}" presName="node" presStyleLbl="node1" presStyleIdx="0" presStyleCnt="4" custLinFactNeighborX="-873" custLinFactNeighborY="2067">
        <dgm:presLayoutVars>
          <dgm:bulletEnabled val="1"/>
        </dgm:presLayoutVars>
      </dgm:prSet>
      <dgm:spPr/>
    </dgm:pt>
    <dgm:pt modelId="{D5D3064E-E0E5-48DE-B3C0-4EFA0C1FCD2E}" type="pres">
      <dgm:prSet presAssocID="{77752D83-0634-463B-AEF8-025DBE4EF5A4}" presName="sibTrans" presStyleCnt="0"/>
      <dgm:spPr/>
    </dgm:pt>
    <dgm:pt modelId="{74DFC7D4-B951-417A-A657-D9FF88AD8D74}" type="pres">
      <dgm:prSet presAssocID="{ECDE7389-A304-4CDD-B0CD-8959A86970F4}" presName="node" presStyleLbl="node1" presStyleIdx="1" presStyleCnt="4">
        <dgm:presLayoutVars>
          <dgm:bulletEnabled val="1"/>
        </dgm:presLayoutVars>
      </dgm:prSet>
      <dgm:spPr/>
    </dgm:pt>
    <dgm:pt modelId="{9AE08035-61E0-41BB-A036-0A2A3AB2AE0A}" type="pres">
      <dgm:prSet presAssocID="{D586814B-A4A9-44BD-950A-84FB2078BC2B}" presName="sibTrans" presStyleCnt="0"/>
      <dgm:spPr/>
    </dgm:pt>
    <dgm:pt modelId="{35B617A8-269B-48F3-A882-6800AFAC7C37}" type="pres">
      <dgm:prSet presAssocID="{E3498CD1-A195-4403-B6DD-4CF328674E57}" presName="node" presStyleLbl="node1" presStyleIdx="2" presStyleCnt="4">
        <dgm:presLayoutVars>
          <dgm:bulletEnabled val="1"/>
        </dgm:presLayoutVars>
      </dgm:prSet>
      <dgm:spPr/>
    </dgm:pt>
    <dgm:pt modelId="{FB7DC66F-47AA-4CEC-A54B-B2A54D57E858}" type="pres">
      <dgm:prSet presAssocID="{B082DC62-BB2B-4F5C-BB63-4678E90BF78F}" presName="sibTrans" presStyleCnt="0"/>
      <dgm:spPr/>
    </dgm:pt>
    <dgm:pt modelId="{DF1DFE80-389E-4421-B42A-6DC6FE532A2A}" type="pres">
      <dgm:prSet presAssocID="{692B305D-DD56-4217-BCAA-CFB246C02FCF}" presName="node" presStyleLbl="node1" presStyleIdx="3" presStyleCnt="4">
        <dgm:presLayoutVars>
          <dgm:bulletEnabled val="1"/>
        </dgm:presLayoutVars>
      </dgm:prSet>
      <dgm:spPr/>
    </dgm:pt>
  </dgm:ptLst>
  <dgm:cxnLst>
    <dgm:cxn modelId="{B8E56D3C-7ABD-4744-A1C3-9B641D33E32F}" srcId="{ADAD6CCD-76B0-44B7-8877-EED4F451AB2E}" destId="{692B305D-DD56-4217-BCAA-CFB246C02FCF}" srcOrd="3" destOrd="0" parTransId="{EAC1FF5F-6A22-4B40-89E3-D552ECA464C1}" sibTransId="{69104AA5-0C55-4E2A-A2EA-9E8950A1926C}"/>
    <dgm:cxn modelId="{0EAF9665-E395-4DF1-B580-D65B924C4B54}" type="presOf" srcId="{01DE1993-E01E-4395-8A2B-A1AE1557FA0F}" destId="{594F6C8B-73B0-4947-AEEF-223751DB5C48}" srcOrd="0" destOrd="0" presId="urn:microsoft.com/office/officeart/2005/8/layout/default"/>
    <dgm:cxn modelId="{B2BC5677-A724-4D77-92FD-728850314EBF}" type="presOf" srcId="{ADAD6CCD-76B0-44B7-8877-EED4F451AB2E}" destId="{3A6367B1-751E-448C-A2D0-2C44FFC5502E}" srcOrd="0" destOrd="0" presId="urn:microsoft.com/office/officeart/2005/8/layout/default"/>
    <dgm:cxn modelId="{667F8985-C573-4A5C-9A1F-F1C401B9F06A}" srcId="{ADAD6CCD-76B0-44B7-8877-EED4F451AB2E}" destId="{01DE1993-E01E-4395-8A2B-A1AE1557FA0F}" srcOrd="0" destOrd="0" parTransId="{A95AF302-98E2-4B0C-92E2-3F5091104A56}" sibTransId="{77752D83-0634-463B-AEF8-025DBE4EF5A4}"/>
    <dgm:cxn modelId="{DBFFA08B-E3B1-4581-AC3C-5B186687D846}" srcId="{ADAD6CCD-76B0-44B7-8877-EED4F451AB2E}" destId="{ECDE7389-A304-4CDD-B0CD-8959A86970F4}" srcOrd="1" destOrd="0" parTransId="{CB41343A-85A6-4733-86C0-C7DC2A64DFFF}" sibTransId="{D586814B-A4A9-44BD-950A-84FB2078BC2B}"/>
    <dgm:cxn modelId="{28C485C2-4C30-4088-B26E-98D254DA65B4}" type="presOf" srcId="{ECDE7389-A304-4CDD-B0CD-8959A86970F4}" destId="{74DFC7D4-B951-417A-A657-D9FF88AD8D74}" srcOrd="0" destOrd="0" presId="urn:microsoft.com/office/officeart/2005/8/layout/default"/>
    <dgm:cxn modelId="{41D96ADC-A9F7-4EEF-9A9C-7E6E956F7CA5}" srcId="{ADAD6CCD-76B0-44B7-8877-EED4F451AB2E}" destId="{E3498CD1-A195-4403-B6DD-4CF328674E57}" srcOrd="2" destOrd="0" parTransId="{78D3199F-E01B-42E2-A3FB-4B46883E6FBD}" sibTransId="{B082DC62-BB2B-4F5C-BB63-4678E90BF78F}"/>
    <dgm:cxn modelId="{551046E6-CC70-4F27-ADB4-53ED96EEDE65}" type="presOf" srcId="{E3498CD1-A195-4403-B6DD-4CF328674E57}" destId="{35B617A8-269B-48F3-A882-6800AFAC7C37}" srcOrd="0" destOrd="0" presId="urn:microsoft.com/office/officeart/2005/8/layout/default"/>
    <dgm:cxn modelId="{C8CE57F3-A6D7-4240-9CC0-2700FF2F8EB5}" type="presOf" srcId="{692B305D-DD56-4217-BCAA-CFB246C02FCF}" destId="{DF1DFE80-389E-4421-B42A-6DC6FE532A2A}" srcOrd="0" destOrd="0" presId="urn:microsoft.com/office/officeart/2005/8/layout/default"/>
    <dgm:cxn modelId="{BD841F3E-478C-41C6-BC3D-1E45BE72A6F4}" type="presParOf" srcId="{3A6367B1-751E-448C-A2D0-2C44FFC5502E}" destId="{594F6C8B-73B0-4947-AEEF-223751DB5C48}" srcOrd="0" destOrd="0" presId="urn:microsoft.com/office/officeart/2005/8/layout/default"/>
    <dgm:cxn modelId="{945B00CB-B4A5-4464-9083-14602D48AB3F}" type="presParOf" srcId="{3A6367B1-751E-448C-A2D0-2C44FFC5502E}" destId="{D5D3064E-E0E5-48DE-B3C0-4EFA0C1FCD2E}" srcOrd="1" destOrd="0" presId="urn:microsoft.com/office/officeart/2005/8/layout/default"/>
    <dgm:cxn modelId="{7617A01F-3CD8-47E0-BBDA-6494E1920E8B}" type="presParOf" srcId="{3A6367B1-751E-448C-A2D0-2C44FFC5502E}" destId="{74DFC7D4-B951-417A-A657-D9FF88AD8D74}" srcOrd="2" destOrd="0" presId="urn:microsoft.com/office/officeart/2005/8/layout/default"/>
    <dgm:cxn modelId="{7D2CCEDD-548C-4612-B1A9-5D74A21C32B8}" type="presParOf" srcId="{3A6367B1-751E-448C-A2D0-2C44FFC5502E}" destId="{9AE08035-61E0-41BB-A036-0A2A3AB2AE0A}" srcOrd="3" destOrd="0" presId="urn:microsoft.com/office/officeart/2005/8/layout/default"/>
    <dgm:cxn modelId="{313DAB55-3008-4CBD-A4DF-45550A0EAB59}" type="presParOf" srcId="{3A6367B1-751E-448C-A2D0-2C44FFC5502E}" destId="{35B617A8-269B-48F3-A882-6800AFAC7C37}" srcOrd="4" destOrd="0" presId="urn:microsoft.com/office/officeart/2005/8/layout/default"/>
    <dgm:cxn modelId="{03220277-61BD-4F8D-A319-A1F37F6B3673}" type="presParOf" srcId="{3A6367B1-751E-448C-A2D0-2C44FFC5502E}" destId="{FB7DC66F-47AA-4CEC-A54B-B2A54D57E858}" srcOrd="5" destOrd="0" presId="urn:microsoft.com/office/officeart/2005/8/layout/default"/>
    <dgm:cxn modelId="{789619AB-4056-41F0-9704-B6CC9AA063CE}" type="presParOf" srcId="{3A6367B1-751E-448C-A2D0-2C44FFC5502E}" destId="{DF1DFE80-389E-4421-B42A-6DC6FE532A2A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AD6CCD-76B0-44B7-8877-EED4F451AB2E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DE1993-E01E-4395-8A2B-A1AE1557FA0F}">
      <dgm:prSet phldrT="[Text]" custT="1"/>
      <dgm:spPr/>
      <dgm:t>
        <a:bodyPr/>
        <a:lstStyle/>
        <a:p>
          <a:r>
            <a:rPr lang="en-US" sz="2400" dirty="0"/>
            <a:t>Instance based approach:</a:t>
          </a:r>
        </a:p>
        <a:p>
          <a:r>
            <a:rPr lang="en-US" sz="1200" dirty="0"/>
            <a:t>Source and target domains have lot of overlapping features</a:t>
          </a:r>
        </a:p>
      </dgm:t>
    </dgm:pt>
    <dgm:pt modelId="{A95AF302-98E2-4B0C-92E2-3F5091104A56}" type="parTrans" cxnId="{667F8985-C573-4A5C-9A1F-F1C401B9F06A}">
      <dgm:prSet/>
      <dgm:spPr/>
      <dgm:t>
        <a:bodyPr/>
        <a:lstStyle/>
        <a:p>
          <a:endParaRPr lang="en-US"/>
        </a:p>
      </dgm:t>
    </dgm:pt>
    <dgm:pt modelId="{77752D83-0634-463B-AEF8-025DBE4EF5A4}" type="sibTrans" cxnId="{667F8985-C573-4A5C-9A1F-F1C401B9F06A}">
      <dgm:prSet/>
      <dgm:spPr/>
      <dgm:t>
        <a:bodyPr/>
        <a:lstStyle/>
        <a:p>
          <a:endParaRPr lang="en-US"/>
        </a:p>
      </dgm:t>
    </dgm:pt>
    <dgm:pt modelId="{ECDE7389-A304-4CDD-B0CD-8959A86970F4}">
      <dgm:prSet phldrT="[Text]" custT="1"/>
      <dgm:spPr/>
      <dgm:t>
        <a:bodyPr/>
        <a:lstStyle/>
        <a:p>
          <a:r>
            <a:rPr lang="en-US" sz="2400" dirty="0"/>
            <a:t>Feature-based approach: </a:t>
          </a:r>
        </a:p>
        <a:p>
          <a:r>
            <a:rPr lang="en-US" sz="1200" dirty="0"/>
            <a:t>Source and target have some overlapping features</a:t>
          </a:r>
        </a:p>
      </dgm:t>
    </dgm:pt>
    <dgm:pt modelId="{CB41343A-85A6-4733-86C0-C7DC2A64DFFF}" type="parTrans" cxnId="{DBFFA08B-E3B1-4581-AC3C-5B186687D846}">
      <dgm:prSet/>
      <dgm:spPr/>
      <dgm:t>
        <a:bodyPr/>
        <a:lstStyle/>
        <a:p>
          <a:endParaRPr lang="en-US"/>
        </a:p>
      </dgm:t>
    </dgm:pt>
    <dgm:pt modelId="{D586814B-A4A9-44BD-950A-84FB2078BC2B}" type="sibTrans" cxnId="{DBFFA08B-E3B1-4581-AC3C-5B186687D846}">
      <dgm:prSet/>
      <dgm:spPr/>
      <dgm:t>
        <a:bodyPr/>
        <a:lstStyle/>
        <a:p>
          <a:endParaRPr lang="en-US"/>
        </a:p>
      </dgm:t>
    </dgm:pt>
    <dgm:pt modelId="{E3498CD1-A195-4403-B6DD-4CF328674E57}">
      <dgm:prSet phldrT="[Text]" custT="1"/>
      <dgm:spPr/>
      <dgm:t>
        <a:bodyPr/>
        <a:lstStyle/>
        <a:p>
          <a:r>
            <a:rPr lang="en-US" sz="2400" dirty="0"/>
            <a:t>Parameter-based approach</a:t>
          </a:r>
        </a:p>
      </dgm:t>
    </dgm:pt>
    <dgm:pt modelId="{78D3199F-E01B-42E2-A3FB-4B46883E6FBD}" type="parTrans" cxnId="{41D96ADC-A9F7-4EEF-9A9C-7E6E956F7CA5}">
      <dgm:prSet/>
      <dgm:spPr/>
      <dgm:t>
        <a:bodyPr/>
        <a:lstStyle/>
        <a:p>
          <a:endParaRPr lang="en-US"/>
        </a:p>
      </dgm:t>
    </dgm:pt>
    <dgm:pt modelId="{B082DC62-BB2B-4F5C-BB63-4678E90BF78F}" type="sibTrans" cxnId="{41D96ADC-A9F7-4EEF-9A9C-7E6E956F7CA5}">
      <dgm:prSet/>
      <dgm:spPr/>
      <dgm:t>
        <a:bodyPr/>
        <a:lstStyle/>
        <a:p>
          <a:endParaRPr lang="en-US"/>
        </a:p>
      </dgm:t>
    </dgm:pt>
    <dgm:pt modelId="{692B305D-DD56-4217-BCAA-CFB246C02FCF}">
      <dgm:prSet phldrT="[Text]" custT="1"/>
      <dgm:spPr/>
      <dgm:t>
        <a:bodyPr/>
        <a:lstStyle/>
        <a:p>
          <a:r>
            <a:rPr lang="en-US" sz="2400" dirty="0"/>
            <a:t>Relational Approach</a:t>
          </a:r>
        </a:p>
      </dgm:t>
    </dgm:pt>
    <dgm:pt modelId="{EAC1FF5F-6A22-4B40-89E3-D552ECA464C1}" type="parTrans" cxnId="{B8E56D3C-7ABD-4744-A1C3-9B641D33E32F}">
      <dgm:prSet/>
      <dgm:spPr/>
      <dgm:t>
        <a:bodyPr/>
        <a:lstStyle/>
        <a:p>
          <a:endParaRPr lang="en-US"/>
        </a:p>
      </dgm:t>
    </dgm:pt>
    <dgm:pt modelId="{69104AA5-0C55-4E2A-A2EA-9E8950A1926C}" type="sibTrans" cxnId="{B8E56D3C-7ABD-4744-A1C3-9B641D33E32F}">
      <dgm:prSet/>
      <dgm:spPr/>
      <dgm:t>
        <a:bodyPr/>
        <a:lstStyle/>
        <a:p>
          <a:endParaRPr lang="en-US"/>
        </a:p>
      </dgm:t>
    </dgm:pt>
    <dgm:pt modelId="{3A6367B1-751E-448C-A2D0-2C44FFC5502E}" type="pres">
      <dgm:prSet presAssocID="{ADAD6CCD-76B0-44B7-8877-EED4F451AB2E}" presName="diagram" presStyleCnt="0">
        <dgm:presLayoutVars>
          <dgm:dir/>
          <dgm:resizeHandles val="exact"/>
        </dgm:presLayoutVars>
      </dgm:prSet>
      <dgm:spPr/>
    </dgm:pt>
    <dgm:pt modelId="{594F6C8B-73B0-4947-AEEF-223751DB5C48}" type="pres">
      <dgm:prSet presAssocID="{01DE1993-E01E-4395-8A2B-A1AE1557FA0F}" presName="node" presStyleLbl="node1" presStyleIdx="0" presStyleCnt="4" custLinFactNeighborX="-873" custLinFactNeighborY="2067">
        <dgm:presLayoutVars>
          <dgm:bulletEnabled val="1"/>
        </dgm:presLayoutVars>
      </dgm:prSet>
      <dgm:spPr/>
    </dgm:pt>
    <dgm:pt modelId="{D5D3064E-E0E5-48DE-B3C0-4EFA0C1FCD2E}" type="pres">
      <dgm:prSet presAssocID="{77752D83-0634-463B-AEF8-025DBE4EF5A4}" presName="sibTrans" presStyleCnt="0"/>
      <dgm:spPr/>
    </dgm:pt>
    <dgm:pt modelId="{74DFC7D4-B951-417A-A657-D9FF88AD8D74}" type="pres">
      <dgm:prSet presAssocID="{ECDE7389-A304-4CDD-B0CD-8959A86970F4}" presName="node" presStyleLbl="node1" presStyleIdx="1" presStyleCnt="4">
        <dgm:presLayoutVars>
          <dgm:bulletEnabled val="1"/>
        </dgm:presLayoutVars>
      </dgm:prSet>
      <dgm:spPr/>
    </dgm:pt>
    <dgm:pt modelId="{9AE08035-61E0-41BB-A036-0A2A3AB2AE0A}" type="pres">
      <dgm:prSet presAssocID="{D586814B-A4A9-44BD-950A-84FB2078BC2B}" presName="sibTrans" presStyleCnt="0"/>
      <dgm:spPr/>
    </dgm:pt>
    <dgm:pt modelId="{35B617A8-269B-48F3-A882-6800AFAC7C37}" type="pres">
      <dgm:prSet presAssocID="{E3498CD1-A195-4403-B6DD-4CF328674E57}" presName="node" presStyleLbl="node1" presStyleIdx="2" presStyleCnt="4">
        <dgm:presLayoutVars>
          <dgm:bulletEnabled val="1"/>
        </dgm:presLayoutVars>
      </dgm:prSet>
      <dgm:spPr/>
    </dgm:pt>
    <dgm:pt modelId="{FB7DC66F-47AA-4CEC-A54B-B2A54D57E858}" type="pres">
      <dgm:prSet presAssocID="{B082DC62-BB2B-4F5C-BB63-4678E90BF78F}" presName="sibTrans" presStyleCnt="0"/>
      <dgm:spPr/>
    </dgm:pt>
    <dgm:pt modelId="{DF1DFE80-389E-4421-B42A-6DC6FE532A2A}" type="pres">
      <dgm:prSet presAssocID="{692B305D-DD56-4217-BCAA-CFB246C02FCF}" presName="node" presStyleLbl="node1" presStyleIdx="3" presStyleCnt="4">
        <dgm:presLayoutVars>
          <dgm:bulletEnabled val="1"/>
        </dgm:presLayoutVars>
      </dgm:prSet>
      <dgm:spPr/>
    </dgm:pt>
  </dgm:ptLst>
  <dgm:cxnLst>
    <dgm:cxn modelId="{B8E56D3C-7ABD-4744-A1C3-9B641D33E32F}" srcId="{ADAD6CCD-76B0-44B7-8877-EED4F451AB2E}" destId="{692B305D-DD56-4217-BCAA-CFB246C02FCF}" srcOrd="3" destOrd="0" parTransId="{EAC1FF5F-6A22-4B40-89E3-D552ECA464C1}" sibTransId="{69104AA5-0C55-4E2A-A2EA-9E8950A1926C}"/>
    <dgm:cxn modelId="{0EAF9665-E395-4DF1-B580-D65B924C4B54}" type="presOf" srcId="{01DE1993-E01E-4395-8A2B-A1AE1557FA0F}" destId="{594F6C8B-73B0-4947-AEEF-223751DB5C48}" srcOrd="0" destOrd="0" presId="urn:microsoft.com/office/officeart/2005/8/layout/default"/>
    <dgm:cxn modelId="{B2BC5677-A724-4D77-92FD-728850314EBF}" type="presOf" srcId="{ADAD6CCD-76B0-44B7-8877-EED4F451AB2E}" destId="{3A6367B1-751E-448C-A2D0-2C44FFC5502E}" srcOrd="0" destOrd="0" presId="urn:microsoft.com/office/officeart/2005/8/layout/default"/>
    <dgm:cxn modelId="{667F8985-C573-4A5C-9A1F-F1C401B9F06A}" srcId="{ADAD6CCD-76B0-44B7-8877-EED4F451AB2E}" destId="{01DE1993-E01E-4395-8A2B-A1AE1557FA0F}" srcOrd="0" destOrd="0" parTransId="{A95AF302-98E2-4B0C-92E2-3F5091104A56}" sibTransId="{77752D83-0634-463B-AEF8-025DBE4EF5A4}"/>
    <dgm:cxn modelId="{DBFFA08B-E3B1-4581-AC3C-5B186687D846}" srcId="{ADAD6CCD-76B0-44B7-8877-EED4F451AB2E}" destId="{ECDE7389-A304-4CDD-B0CD-8959A86970F4}" srcOrd="1" destOrd="0" parTransId="{CB41343A-85A6-4733-86C0-C7DC2A64DFFF}" sibTransId="{D586814B-A4A9-44BD-950A-84FB2078BC2B}"/>
    <dgm:cxn modelId="{28C485C2-4C30-4088-B26E-98D254DA65B4}" type="presOf" srcId="{ECDE7389-A304-4CDD-B0CD-8959A86970F4}" destId="{74DFC7D4-B951-417A-A657-D9FF88AD8D74}" srcOrd="0" destOrd="0" presId="urn:microsoft.com/office/officeart/2005/8/layout/default"/>
    <dgm:cxn modelId="{41D96ADC-A9F7-4EEF-9A9C-7E6E956F7CA5}" srcId="{ADAD6CCD-76B0-44B7-8877-EED4F451AB2E}" destId="{E3498CD1-A195-4403-B6DD-4CF328674E57}" srcOrd="2" destOrd="0" parTransId="{78D3199F-E01B-42E2-A3FB-4B46883E6FBD}" sibTransId="{B082DC62-BB2B-4F5C-BB63-4678E90BF78F}"/>
    <dgm:cxn modelId="{551046E6-CC70-4F27-ADB4-53ED96EEDE65}" type="presOf" srcId="{E3498CD1-A195-4403-B6DD-4CF328674E57}" destId="{35B617A8-269B-48F3-A882-6800AFAC7C37}" srcOrd="0" destOrd="0" presId="urn:microsoft.com/office/officeart/2005/8/layout/default"/>
    <dgm:cxn modelId="{C8CE57F3-A6D7-4240-9CC0-2700FF2F8EB5}" type="presOf" srcId="{692B305D-DD56-4217-BCAA-CFB246C02FCF}" destId="{DF1DFE80-389E-4421-B42A-6DC6FE532A2A}" srcOrd="0" destOrd="0" presId="urn:microsoft.com/office/officeart/2005/8/layout/default"/>
    <dgm:cxn modelId="{BD841F3E-478C-41C6-BC3D-1E45BE72A6F4}" type="presParOf" srcId="{3A6367B1-751E-448C-A2D0-2C44FFC5502E}" destId="{594F6C8B-73B0-4947-AEEF-223751DB5C48}" srcOrd="0" destOrd="0" presId="urn:microsoft.com/office/officeart/2005/8/layout/default"/>
    <dgm:cxn modelId="{945B00CB-B4A5-4464-9083-14602D48AB3F}" type="presParOf" srcId="{3A6367B1-751E-448C-A2D0-2C44FFC5502E}" destId="{D5D3064E-E0E5-48DE-B3C0-4EFA0C1FCD2E}" srcOrd="1" destOrd="0" presId="urn:microsoft.com/office/officeart/2005/8/layout/default"/>
    <dgm:cxn modelId="{7617A01F-3CD8-47E0-BBDA-6494E1920E8B}" type="presParOf" srcId="{3A6367B1-751E-448C-A2D0-2C44FFC5502E}" destId="{74DFC7D4-B951-417A-A657-D9FF88AD8D74}" srcOrd="2" destOrd="0" presId="urn:microsoft.com/office/officeart/2005/8/layout/default"/>
    <dgm:cxn modelId="{7D2CCEDD-548C-4612-B1A9-5D74A21C32B8}" type="presParOf" srcId="{3A6367B1-751E-448C-A2D0-2C44FFC5502E}" destId="{9AE08035-61E0-41BB-A036-0A2A3AB2AE0A}" srcOrd="3" destOrd="0" presId="urn:microsoft.com/office/officeart/2005/8/layout/default"/>
    <dgm:cxn modelId="{313DAB55-3008-4CBD-A4DF-45550A0EAB59}" type="presParOf" srcId="{3A6367B1-751E-448C-A2D0-2C44FFC5502E}" destId="{35B617A8-269B-48F3-A882-6800AFAC7C37}" srcOrd="4" destOrd="0" presId="urn:microsoft.com/office/officeart/2005/8/layout/default"/>
    <dgm:cxn modelId="{03220277-61BD-4F8D-A319-A1F37F6B3673}" type="presParOf" srcId="{3A6367B1-751E-448C-A2D0-2C44FFC5502E}" destId="{FB7DC66F-47AA-4CEC-A54B-B2A54D57E858}" srcOrd="5" destOrd="0" presId="urn:microsoft.com/office/officeart/2005/8/layout/default"/>
    <dgm:cxn modelId="{789619AB-4056-41F0-9704-B6CC9AA063CE}" type="presParOf" srcId="{3A6367B1-751E-448C-A2D0-2C44FFC5502E}" destId="{DF1DFE80-389E-4421-B42A-6DC6FE532A2A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DAD6CCD-76B0-44B7-8877-EED4F451AB2E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DE1993-E01E-4395-8A2B-A1AE1557FA0F}">
      <dgm:prSet phldrT="[Text]" custT="1"/>
      <dgm:spPr/>
      <dgm:t>
        <a:bodyPr/>
        <a:lstStyle/>
        <a:p>
          <a:r>
            <a:rPr lang="en-US" sz="2400" dirty="0"/>
            <a:t>Instance based approach:</a:t>
          </a:r>
        </a:p>
        <a:p>
          <a:r>
            <a:rPr lang="en-US" sz="1200" dirty="0"/>
            <a:t>Source and target domains have lot of overlapping features</a:t>
          </a:r>
        </a:p>
      </dgm:t>
    </dgm:pt>
    <dgm:pt modelId="{A95AF302-98E2-4B0C-92E2-3F5091104A56}" type="parTrans" cxnId="{667F8985-C573-4A5C-9A1F-F1C401B9F06A}">
      <dgm:prSet/>
      <dgm:spPr/>
      <dgm:t>
        <a:bodyPr/>
        <a:lstStyle/>
        <a:p>
          <a:endParaRPr lang="en-US"/>
        </a:p>
      </dgm:t>
    </dgm:pt>
    <dgm:pt modelId="{77752D83-0634-463B-AEF8-025DBE4EF5A4}" type="sibTrans" cxnId="{667F8985-C573-4A5C-9A1F-F1C401B9F06A}">
      <dgm:prSet/>
      <dgm:spPr/>
      <dgm:t>
        <a:bodyPr/>
        <a:lstStyle/>
        <a:p>
          <a:endParaRPr lang="en-US"/>
        </a:p>
      </dgm:t>
    </dgm:pt>
    <dgm:pt modelId="{ECDE7389-A304-4CDD-B0CD-8959A86970F4}">
      <dgm:prSet phldrT="[Text]" custT="1"/>
      <dgm:spPr/>
      <dgm:t>
        <a:bodyPr/>
        <a:lstStyle/>
        <a:p>
          <a:r>
            <a:rPr lang="en-US" sz="2400" dirty="0"/>
            <a:t>Feature-based approach: </a:t>
          </a:r>
        </a:p>
        <a:p>
          <a:r>
            <a:rPr lang="en-US" sz="1200" dirty="0"/>
            <a:t>Source and target have some overlapping features</a:t>
          </a:r>
        </a:p>
      </dgm:t>
    </dgm:pt>
    <dgm:pt modelId="{CB41343A-85A6-4733-86C0-C7DC2A64DFFF}" type="parTrans" cxnId="{DBFFA08B-E3B1-4581-AC3C-5B186687D846}">
      <dgm:prSet/>
      <dgm:spPr/>
      <dgm:t>
        <a:bodyPr/>
        <a:lstStyle/>
        <a:p>
          <a:endParaRPr lang="en-US"/>
        </a:p>
      </dgm:t>
    </dgm:pt>
    <dgm:pt modelId="{D586814B-A4A9-44BD-950A-84FB2078BC2B}" type="sibTrans" cxnId="{DBFFA08B-E3B1-4581-AC3C-5B186687D846}">
      <dgm:prSet/>
      <dgm:spPr/>
      <dgm:t>
        <a:bodyPr/>
        <a:lstStyle/>
        <a:p>
          <a:endParaRPr lang="en-US"/>
        </a:p>
      </dgm:t>
    </dgm:pt>
    <dgm:pt modelId="{E3498CD1-A195-4403-B6DD-4CF328674E57}">
      <dgm:prSet phldrT="[Text]" custT="1"/>
      <dgm:spPr/>
      <dgm:t>
        <a:bodyPr/>
        <a:lstStyle/>
        <a:p>
          <a:r>
            <a:rPr lang="en-US" sz="2400" dirty="0"/>
            <a:t>Parameter-based approach</a:t>
          </a:r>
        </a:p>
      </dgm:t>
    </dgm:pt>
    <dgm:pt modelId="{78D3199F-E01B-42E2-A3FB-4B46883E6FBD}" type="parTrans" cxnId="{41D96ADC-A9F7-4EEF-9A9C-7E6E956F7CA5}">
      <dgm:prSet/>
      <dgm:spPr/>
      <dgm:t>
        <a:bodyPr/>
        <a:lstStyle/>
        <a:p>
          <a:endParaRPr lang="en-US"/>
        </a:p>
      </dgm:t>
    </dgm:pt>
    <dgm:pt modelId="{B082DC62-BB2B-4F5C-BB63-4678E90BF78F}" type="sibTrans" cxnId="{41D96ADC-A9F7-4EEF-9A9C-7E6E956F7CA5}">
      <dgm:prSet/>
      <dgm:spPr/>
      <dgm:t>
        <a:bodyPr/>
        <a:lstStyle/>
        <a:p>
          <a:endParaRPr lang="en-US"/>
        </a:p>
      </dgm:t>
    </dgm:pt>
    <dgm:pt modelId="{692B305D-DD56-4217-BCAA-CFB246C02FCF}">
      <dgm:prSet phldrT="[Text]" custT="1"/>
      <dgm:spPr/>
      <dgm:t>
        <a:bodyPr/>
        <a:lstStyle/>
        <a:p>
          <a:r>
            <a:rPr lang="en-US" sz="2400" dirty="0"/>
            <a:t>Relational Approach</a:t>
          </a:r>
        </a:p>
      </dgm:t>
    </dgm:pt>
    <dgm:pt modelId="{EAC1FF5F-6A22-4B40-89E3-D552ECA464C1}" type="parTrans" cxnId="{B8E56D3C-7ABD-4744-A1C3-9B641D33E32F}">
      <dgm:prSet/>
      <dgm:spPr/>
      <dgm:t>
        <a:bodyPr/>
        <a:lstStyle/>
        <a:p>
          <a:endParaRPr lang="en-US"/>
        </a:p>
      </dgm:t>
    </dgm:pt>
    <dgm:pt modelId="{69104AA5-0C55-4E2A-A2EA-9E8950A1926C}" type="sibTrans" cxnId="{B8E56D3C-7ABD-4744-A1C3-9B641D33E32F}">
      <dgm:prSet/>
      <dgm:spPr/>
      <dgm:t>
        <a:bodyPr/>
        <a:lstStyle/>
        <a:p>
          <a:endParaRPr lang="en-US"/>
        </a:p>
      </dgm:t>
    </dgm:pt>
    <dgm:pt modelId="{3A6367B1-751E-448C-A2D0-2C44FFC5502E}" type="pres">
      <dgm:prSet presAssocID="{ADAD6CCD-76B0-44B7-8877-EED4F451AB2E}" presName="diagram" presStyleCnt="0">
        <dgm:presLayoutVars>
          <dgm:dir/>
          <dgm:resizeHandles val="exact"/>
        </dgm:presLayoutVars>
      </dgm:prSet>
      <dgm:spPr/>
    </dgm:pt>
    <dgm:pt modelId="{594F6C8B-73B0-4947-AEEF-223751DB5C48}" type="pres">
      <dgm:prSet presAssocID="{01DE1993-E01E-4395-8A2B-A1AE1557FA0F}" presName="node" presStyleLbl="node1" presStyleIdx="0" presStyleCnt="4" custLinFactNeighborX="-873" custLinFactNeighborY="2067">
        <dgm:presLayoutVars>
          <dgm:bulletEnabled val="1"/>
        </dgm:presLayoutVars>
      </dgm:prSet>
      <dgm:spPr/>
    </dgm:pt>
    <dgm:pt modelId="{D5D3064E-E0E5-48DE-B3C0-4EFA0C1FCD2E}" type="pres">
      <dgm:prSet presAssocID="{77752D83-0634-463B-AEF8-025DBE4EF5A4}" presName="sibTrans" presStyleCnt="0"/>
      <dgm:spPr/>
    </dgm:pt>
    <dgm:pt modelId="{74DFC7D4-B951-417A-A657-D9FF88AD8D74}" type="pres">
      <dgm:prSet presAssocID="{ECDE7389-A304-4CDD-B0CD-8959A86970F4}" presName="node" presStyleLbl="node1" presStyleIdx="1" presStyleCnt="4">
        <dgm:presLayoutVars>
          <dgm:bulletEnabled val="1"/>
        </dgm:presLayoutVars>
      </dgm:prSet>
      <dgm:spPr/>
    </dgm:pt>
    <dgm:pt modelId="{9AE08035-61E0-41BB-A036-0A2A3AB2AE0A}" type="pres">
      <dgm:prSet presAssocID="{D586814B-A4A9-44BD-950A-84FB2078BC2B}" presName="sibTrans" presStyleCnt="0"/>
      <dgm:spPr/>
    </dgm:pt>
    <dgm:pt modelId="{35B617A8-269B-48F3-A882-6800AFAC7C37}" type="pres">
      <dgm:prSet presAssocID="{E3498CD1-A195-4403-B6DD-4CF328674E57}" presName="node" presStyleLbl="node1" presStyleIdx="2" presStyleCnt="4">
        <dgm:presLayoutVars>
          <dgm:bulletEnabled val="1"/>
        </dgm:presLayoutVars>
      </dgm:prSet>
      <dgm:spPr/>
    </dgm:pt>
    <dgm:pt modelId="{FB7DC66F-47AA-4CEC-A54B-B2A54D57E858}" type="pres">
      <dgm:prSet presAssocID="{B082DC62-BB2B-4F5C-BB63-4678E90BF78F}" presName="sibTrans" presStyleCnt="0"/>
      <dgm:spPr/>
    </dgm:pt>
    <dgm:pt modelId="{DF1DFE80-389E-4421-B42A-6DC6FE532A2A}" type="pres">
      <dgm:prSet presAssocID="{692B305D-DD56-4217-BCAA-CFB246C02FCF}" presName="node" presStyleLbl="node1" presStyleIdx="3" presStyleCnt="4">
        <dgm:presLayoutVars>
          <dgm:bulletEnabled val="1"/>
        </dgm:presLayoutVars>
      </dgm:prSet>
      <dgm:spPr/>
    </dgm:pt>
  </dgm:ptLst>
  <dgm:cxnLst>
    <dgm:cxn modelId="{B8E56D3C-7ABD-4744-A1C3-9B641D33E32F}" srcId="{ADAD6CCD-76B0-44B7-8877-EED4F451AB2E}" destId="{692B305D-DD56-4217-BCAA-CFB246C02FCF}" srcOrd="3" destOrd="0" parTransId="{EAC1FF5F-6A22-4B40-89E3-D552ECA464C1}" sibTransId="{69104AA5-0C55-4E2A-A2EA-9E8950A1926C}"/>
    <dgm:cxn modelId="{0EAF9665-E395-4DF1-B580-D65B924C4B54}" type="presOf" srcId="{01DE1993-E01E-4395-8A2B-A1AE1557FA0F}" destId="{594F6C8B-73B0-4947-AEEF-223751DB5C48}" srcOrd="0" destOrd="0" presId="urn:microsoft.com/office/officeart/2005/8/layout/default"/>
    <dgm:cxn modelId="{B2BC5677-A724-4D77-92FD-728850314EBF}" type="presOf" srcId="{ADAD6CCD-76B0-44B7-8877-EED4F451AB2E}" destId="{3A6367B1-751E-448C-A2D0-2C44FFC5502E}" srcOrd="0" destOrd="0" presId="urn:microsoft.com/office/officeart/2005/8/layout/default"/>
    <dgm:cxn modelId="{667F8985-C573-4A5C-9A1F-F1C401B9F06A}" srcId="{ADAD6CCD-76B0-44B7-8877-EED4F451AB2E}" destId="{01DE1993-E01E-4395-8A2B-A1AE1557FA0F}" srcOrd="0" destOrd="0" parTransId="{A95AF302-98E2-4B0C-92E2-3F5091104A56}" sibTransId="{77752D83-0634-463B-AEF8-025DBE4EF5A4}"/>
    <dgm:cxn modelId="{DBFFA08B-E3B1-4581-AC3C-5B186687D846}" srcId="{ADAD6CCD-76B0-44B7-8877-EED4F451AB2E}" destId="{ECDE7389-A304-4CDD-B0CD-8959A86970F4}" srcOrd="1" destOrd="0" parTransId="{CB41343A-85A6-4733-86C0-C7DC2A64DFFF}" sibTransId="{D586814B-A4A9-44BD-950A-84FB2078BC2B}"/>
    <dgm:cxn modelId="{28C485C2-4C30-4088-B26E-98D254DA65B4}" type="presOf" srcId="{ECDE7389-A304-4CDD-B0CD-8959A86970F4}" destId="{74DFC7D4-B951-417A-A657-D9FF88AD8D74}" srcOrd="0" destOrd="0" presId="urn:microsoft.com/office/officeart/2005/8/layout/default"/>
    <dgm:cxn modelId="{41D96ADC-A9F7-4EEF-9A9C-7E6E956F7CA5}" srcId="{ADAD6CCD-76B0-44B7-8877-EED4F451AB2E}" destId="{E3498CD1-A195-4403-B6DD-4CF328674E57}" srcOrd="2" destOrd="0" parTransId="{78D3199F-E01B-42E2-A3FB-4B46883E6FBD}" sibTransId="{B082DC62-BB2B-4F5C-BB63-4678E90BF78F}"/>
    <dgm:cxn modelId="{551046E6-CC70-4F27-ADB4-53ED96EEDE65}" type="presOf" srcId="{E3498CD1-A195-4403-B6DD-4CF328674E57}" destId="{35B617A8-269B-48F3-A882-6800AFAC7C37}" srcOrd="0" destOrd="0" presId="urn:microsoft.com/office/officeart/2005/8/layout/default"/>
    <dgm:cxn modelId="{C8CE57F3-A6D7-4240-9CC0-2700FF2F8EB5}" type="presOf" srcId="{692B305D-DD56-4217-BCAA-CFB246C02FCF}" destId="{DF1DFE80-389E-4421-B42A-6DC6FE532A2A}" srcOrd="0" destOrd="0" presId="urn:microsoft.com/office/officeart/2005/8/layout/default"/>
    <dgm:cxn modelId="{BD841F3E-478C-41C6-BC3D-1E45BE72A6F4}" type="presParOf" srcId="{3A6367B1-751E-448C-A2D0-2C44FFC5502E}" destId="{594F6C8B-73B0-4947-AEEF-223751DB5C48}" srcOrd="0" destOrd="0" presId="urn:microsoft.com/office/officeart/2005/8/layout/default"/>
    <dgm:cxn modelId="{945B00CB-B4A5-4464-9083-14602D48AB3F}" type="presParOf" srcId="{3A6367B1-751E-448C-A2D0-2C44FFC5502E}" destId="{D5D3064E-E0E5-48DE-B3C0-4EFA0C1FCD2E}" srcOrd="1" destOrd="0" presId="urn:microsoft.com/office/officeart/2005/8/layout/default"/>
    <dgm:cxn modelId="{7617A01F-3CD8-47E0-BBDA-6494E1920E8B}" type="presParOf" srcId="{3A6367B1-751E-448C-A2D0-2C44FFC5502E}" destId="{74DFC7D4-B951-417A-A657-D9FF88AD8D74}" srcOrd="2" destOrd="0" presId="urn:microsoft.com/office/officeart/2005/8/layout/default"/>
    <dgm:cxn modelId="{7D2CCEDD-548C-4612-B1A9-5D74A21C32B8}" type="presParOf" srcId="{3A6367B1-751E-448C-A2D0-2C44FFC5502E}" destId="{9AE08035-61E0-41BB-A036-0A2A3AB2AE0A}" srcOrd="3" destOrd="0" presId="urn:microsoft.com/office/officeart/2005/8/layout/default"/>
    <dgm:cxn modelId="{313DAB55-3008-4CBD-A4DF-45550A0EAB59}" type="presParOf" srcId="{3A6367B1-751E-448C-A2D0-2C44FFC5502E}" destId="{35B617A8-269B-48F3-A882-6800AFAC7C37}" srcOrd="4" destOrd="0" presId="urn:microsoft.com/office/officeart/2005/8/layout/default"/>
    <dgm:cxn modelId="{03220277-61BD-4F8D-A319-A1F37F6B3673}" type="presParOf" srcId="{3A6367B1-751E-448C-A2D0-2C44FFC5502E}" destId="{FB7DC66F-47AA-4CEC-A54B-B2A54D57E858}" srcOrd="5" destOrd="0" presId="urn:microsoft.com/office/officeart/2005/8/layout/default"/>
    <dgm:cxn modelId="{789619AB-4056-41F0-9704-B6CC9AA063CE}" type="presParOf" srcId="{3A6367B1-751E-448C-A2D0-2C44FFC5502E}" destId="{DF1DFE80-389E-4421-B42A-6DC6FE532A2A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DAD6CCD-76B0-44B7-8877-EED4F451AB2E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DE1993-E01E-4395-8A2B-A1AE1557FA0F}">
      <dgm:prSet phldrT="[Text]" custT="1"/>
      <dgm:spPr/>
      <dgm:t>
        <a:bodyPr/>
        <a:lstStyle/>
        <a:p>
          <a:r>
            <a:rPr lang="en-US" sz="2400" dirty="0"/>
            <a:t>Instance based approach:</a:t>
          </a:r>
        </a:p>
        <a:p>
          <a:r>
            <a:rPr lang="en-US" sz="1200" dirty="0"/>
            <a:t>Source and target domains have lot of overlapping features</a:t>
          </a:r>
        </a:p>
      </dgm:t>
    </dgm:pt>
    <dgm:pt modelId="{A95AF302-98E2-4B0C-92E2-3F5091104A56}" type="parTrans" cxnId="{667F8985-C573-4A5C-9A1F-F1C401B9F06A}">
      <dgm:prSet/>
      <dgm:spPr/>
      <dgm:t>
        <a:bodyPr/>
        <a:lstStyle/>
        <a:p>
          <a:endParaRPr lang="en-US"/>
        </a:p>
      </dgm:t>
    </dgm:pt>
    <dgm:pt modelId="{77752D83-0634-463B-AEF8-025DBE4EF5A4}" type="sibTrans" cxnId="{667F8985-C573-4A5C-9A1F-F1C401B9F06A}">
      <dgm:prSet/>
      <dgm:spPr/>
      <dgm:t>
        <a:bodyPr/>
        <a:lstStyle/>
        <a:p>
          <a:endParaRPr lang="en-US"/>
        </a:p>
      </dgm:t>
    </dgm:pt>
    <dgm:pt modelId="{ECDE7389-A304-4CDD-B0CD-8959A86970F4}">
      <dgm:prSet phldrT="[Text]" custT="1"/>
      <dgm:spPr/>
      <dgm:t>
        <a:bodyPr/>
        <a:lstStyle/>
        <a:p>
          <a:r>
            <a:rPr lang="en-US" sz="2400" dirty="0"/>
            <a:t>Feature-based approach: </a:t>
          </a:r>
        </a:p>
        <a:p>
          <a:r>
            <a:rPr lang="en-US" sz="1200" dirty="0"/>
            <a:t>Source and target have some overlapping features</a:t>
          </a:r>
        </a:p>
      </dgm:t>
    </dgm:pt>
    <dgm:pt modelId="{CB41343A-85A6-4733-86C0-C7DC2A64DFFF}" type="parTrans" cxnId="{DBFFA08B-E3B1-4581-AC3C-5B186687D846}">
      <dgm:prSet/>
      <dgm:spPr/>
      <dgm:t>
        <a:bodyPr/>
        <a:lstStyle/>
        <a:p>
          <a:endParaRPr lang="en-US"/>
        </a:p>
      </dgm:t>
    </dgm:pt>
    <dgm:pt modelId="{D586814B-A4A9-44BD-950A-84FB2078BC2B}" type="sibTrans" cxnId="{DBFFA08B-E3B1-4581-AC3C-5B186687D846}">
      <dgm:prSet/>
      <dgm:spPr/>
      <dgm:t>
        <a:bodyPr/>
        <a:lstStyle/>
        <a:p>
          <a:endParaRPr lang="en-US"/>
        </a:p>
      </dgm:t>
    </dgm:pt>
    <dgm:pt modelId="{E3498CD1-A195-4403-B6DD-4CF328674E57}">
      <dgm:prSet phldrT="[Text]"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sz="2200" dirty="0"/>
            <a:t>Parameter-based approach:</a:t>
          </a:r>
          <a:br>
            <a:rPr lang="en-US" sz="2200" dirty="0"/>
          </a:br>
          <a:r>
            <a:rPr lang="en-US" sz="1200" dirty="0"/>
            <a:t>Source and target tasks are related, and so what has been learned from source can be transferred to target.</a:t>
          </a:r>
        </a:p>
      </dgm:t>
    </dgm:pt>
    <dgm:pt modelId="{78D3199F-E01B-42E2-A3FB-4B46883E6FBD}" type="parTrans" cxnId="{41D96ADC-A9F7-4EEF-9A9C-7E6E956F7CA5}">
      <dgm:prSet/>
      <dgm:spPr/>
      <dgm:t>
        <a:bodyPr/>
        <a:lstStyle/>
        <a:p>
          <a:endParaRPr lang="en-US"/>
        </a:p>
      </dgm:t>
    </dgm:pt>
    <dgm:pt modelId="{B082DC62-BB2B-4F5C-BB63-4678E90BF78F}" type="sibTrans" cxnId="{41D96ADC-A9F7-4EEF-9A9C-7E6E956F7CA5}">
      <dgm:prSet/>
      <dgm:spPr/>
      <dgm:t>
        <a:bodyPr/>
        <a:lstStyle/>
        <a:p>
          <a:endParaRPr lang="en-US"/>
        </a:p>
      </dgm:t>
    </dgm:pt>
    <dgm:pt modelId="{692B305D-DD56-4217-BCAA-CFB246C02FCF}">
      <dgm:prSet phldrT="[Text]" custT="1"/>
      <dgm:spPr/>
      <dgm:t>
        <a:bodyPr/>
        <a:lstStyle/>
        <a:p>
          <a:r>
            <a:rPr lang="en-US" sz="2400" dirty="0"/>
            <a:t>Relational Approach</a:t>
          </a:r>
        </a:p>
      </dgm:t>
    </dgm:pt>
    <dgm:pt modelId="{EAC1FF5F-6A22-4B40-89E3-D552ECA464C1}" type="parTrans" cxnId="{B8E56D3C-7ABD-4744-A1C3-9B641D33E32F}">
      <dgm:prSet/>
      <dgm:spPr/>
      <dgm:t>
        <a:bodyPr/>
        <a:lstStyle/>
        <a:p>
          <a:endParaRPr lang="en-US"/>
        </a:p>
      </dgm:t>
    </dgm:pt>
    <dgm:pt modelId="{69104AA5-0C55-4E2A-A2EA-9E8950A1926C}" type="sibTrans" cxnId="{B8E56D3C-7ABD-4744-A1C3-9B641D33E32F}">
      <dgm:prSet/>
      <dgm:spPr/>
      <dgm:t>
        <a:bodyPr/>
        <a:lstStyle/>
        <a:p>
          <a:endParaRPr lang="en-US"/>
        </a:p>
      </dgm:t>
    </dgm:pt>
    <dgm:pt modelId="{3A6367B1-751E-448C-A2D0-2C44FFC5502E}" type="pres">
      <dgm:prSet presAssocID="{ADAD6CCD-76B0-44B7-8877-EED4F451AB2E}" presName="diagram" presStyleCnt="0">
        <dgm:presLayoutVars>
          <dgm:dir/>
          <dgm:resizeHandles val="exact"/>
        </dgm:presLayoutVars>
      </dgm:prSet>
      <dgm:spPr/>
    </dgm:pt>
    <dgm:pt modelId="{594F6C8B-73B0-4947-AEEF-223751DB5C48}" type="pres">
      <dgm:prSet presAssocID="{01DE1993-E01E-4395-8A2B-A1AE1557FA0F}" presName="node" presStyleLbl="node1" presStyleIdx="0" presStyleCnt="4" custLinFactNeighborX="-873" custLinFactNeighborY="2067">
        <dgm:presLayoutVars>
          <dgm:bulletEnabled val="1"/>
        </dgm:presLayoutVars>
      </dgm:prSet>
      <dgm:spPr/>
    </dgm:pt>
    <dgm:pt modelId="{D5D3064E-E0E5-48DE-B3C0-4EFA0C1FCD2E}" type="pres">
      <dgm:prSet presAssocID="{77752D83-0634-463B-AEF8-025DBE4EF5A4}" presName="sibTrans" presStyleCnt="0"/>
      <dgm:spPr/>
    </dgm:pt>
    <dgm:pt modelId="{74DFC7D4-B951-417A-A657-D9FF88AD8D74}" type="pres">
      <dgm:prSet presAssocID="{ECDE7389-A304-4CDD-B0CD-8959A86970F4}" presName="node" presStyleLbl="node1" presStyleIdx="1" presStyleCnt="4">
        <dgm:presLayoutVars>
          <dgm:bulletEnabled val="1"/>
        </dgm:presLayoutVars>
      </dgm:prSet>
      <dgm:spPr/>
    </dgm:pt>
    <dgm:pt modelId="{9AE08035-61E0-41BB-A036-0A2A3AB2AE0A}" type="pres">
      <dgm:prSet presAssocID="{D586814B-A4A9-44BD-950A-84FB2078BC2B}" presName="sibTrans" presStyleCnt="0"/>
      <dgm:spPr/>
    </dgm:pt>
    <dgm:pt modelId="{35B617A8-269B-48F3-A882-6800AFAC7C37}" type="pres">
      <dgm:prSet presAssocID="{E3498CD1-A195-4403-B6DD-4CF328674E57}" presName="node" presStyleLbl="node1" presStyleIdx="2" presStyleCnt="4">
        <dgm:presLayoutVars>
          <dgm:bulletEnabled val="1"/>
        </dgm:presLayoutVars>
      </dgm:prSet>
      <dgm:spPr/>
    </dgm:pt>
    <dgm:pt modelId="{FB7DC66F-47AA-4CEC-A54B-B2A54D57E858}" type="pres">
      <dgm:prSet presAssocID="{B082DC62-BB2B-4F5C-BB63-4678E90BF78F}" presName="sibTrans" presStyleCnt="0"/>
      <dgm:spPr/>
    </dgm:pt>
    <dgm:pt modelId="{DF1DFE80-389E-4421-B42A-6DC6FE532A2A}" type="pres">
      <dgm:prSet presAssocID="{692B305D-DD56-4217-BCAA-CFB246C02FCF}" presName="node" presStyleLbl="node1" presStyleIdx="3" presStyleCnt="4">
        <dgm:presLayoutVars>
          <dgm:bulletEnabled val="1"/>
        </dgm:presLayoutVars>
      </dgm:prSet>
      <dgm:spPr/>
    </dgm:pt>
  </dgm:ptLst>
  <dgm:cxnLst>
    <dgm:cxn modelId="{B8E56D3C-7ABD-4744-A1C3-9B641D33E32F}" srcId="{ADAD6CCD-76B0-44B7-8877-EED4F451AB2E}" destId="{692B305D-DD56-4217-BCAA-CFB246C02FCF}" srcOrd="3" destOrd="0" parTransId="{EAC1FF5F-6A22-4B40-89E3-D552ECA464C1}" sibTransId="{69104AA5-0C55-4E2A-A2EA-9E8950A1926C}"/>
    <dgm:cxn modelId="{0EAF9665-E395-4DF1-B580-D65B924C4B54}" type="presOf" srcId="{01DE1993-E01E-4395-8A2B-A1AE1557FA0F}" destId="{594F6C8B-73B0-4947-AEEF-223751DB5C48}" srcOrd="0" destOrd="0" presId="urn:microsoft.com/office/officeart/2005/8/layout/default"/>
    <dgm:cxn modelId="{B2BC5677-A724-4D77-92FD-728850314EBF}" type="presOf" srcId="{ADAD6CCD-76B0-44B7-8877-EED4F451AB2E}" destId="{3A6367B1-751E-448C-A2D0-2C44FFC5502E}" srcOrd="0" destOrd="0" presId="urn:microsoft.com/office/officeart/2005/8/layout/default"/>
    <dgm:cxn modelId="{667F8985-C573-4A5C-9A1F-F1C401B9F06A}" srcId="{ADAD6CCD-76B0-44B7-8877-EED4F451AB2E}" destId="{01DE1993-E01E-4395-8A2B-A1AE1557FA0F}" srcOrd="0" destOrd="0" parTransId="{A95AF302-98E2-4B0C-92E2-3F5091104A56}" sibTransId="{77752D83-0634-463B-AEF8-025DBE4EF5A4}"/>
    <dgm:cxn modelId="{DBFFA08B-E3B1-4581-AC3C-5B186687D846}" srcId="{ADAD6CCD-76B0-44B7-8877-EED4F451AB2E}" destId="{ECDE7389-A304-4CDD-B0CD-8959A86970F4}" srcOrd="1" destOrd="0" parTransId="{CB41343A-85A6-4733-86C0-C7DC2A64DFFF}" sibTransId="{D586814B-A4A9-44BD-950A-84FB2078BC2B}"/>
    <dgm:cxn modelId="{28C485C2-4C30-4088-B26E-98D254DA65B4}" type="presOf" srcId="{ECDE7389-A304-4CDD-B0CD-8959A86970F4}" destId="{74DFC7D4-B951-417A-A657-D9FF88AD8D74}" srcOrd="0" destOrd="0" presId="urn:microsoft.com/office/officeart/2005/8/layout/default"/>
    <dgm:cxn modelId="{41D96ADC-A9F7-4EEF-9A9C-7E6E956F7CA5}" srcId="{ADAD6CCD-76B0-44B7-8877-EED4F451AB2E}" destId="{E3498CD1-A195-4403-B6DD-4CF328674E57}" srcOrd="2" destOrd="0" parTransId="{78D3199F-E01B-42E2-A3FB-4B46883E6FBD}" sibTransId="{B082DC62-BB2B-4F5C-BB63-4678E90BF78F}"/>
    <dgm:cxn modelId="{551046E6-CC70-4F27-ADB4-53ED96EEDE65}" type="presOf" srcId="{E3498CD1-A195-4403-B6DD-4CF328674E57}" destId="{35B617A8-269B-48F3-A882-6800AFAC7C37}" srcOrd="0" destOrd="0" presId="urn:microsoft.com/office/officeart/2005/8/layout/default"/>
    <dgm:cxn modelId="{C8CE57F3-A6D7-4240-9CC0-2700FF2F8EB5}" type="presOf" srcId="{692B305D-DD56-4217-BCAA-CFB246C02FCF}" destId="{DF1DFE80-389E-4421-B42A-6DC6FE532A2A}" srcOrd="0" destOrd="0" presId="urn:microsoft.com/office/officeart/2005/8/layout/default"/>
    <dgm:cxn modelId="{BD841F3E-478C-41C6-BC3D-1E45BE72A6F4}" type="presParOf" srcId="{3A6367B1-751E-448C-A2D0-2C44FFC5502E}" destId="{594F6C8B-73B0-4947-AEEF-223751DB5C48}" srcOrd="0" destOrd="0" presId="urn:microsoft.com/office/officeart/2005/8/layout/default"/>
    <dgm:cxn modelId="{945B00CB-B4A5-4464-9083-14602D48AB3F}" type="presParOf" srcId="{3A6367B1-751E-448C-A2D0-2C44FFC5502E}" destId="{D5D3064E-E0E5-48DE-B3C0-4EFA0C1FCD2E}" srcOrd="1" destOrd="0" presId="urn:microsoft.com/office/officeart/2005/8/layout/default"/>
    <dgm:cxn modelId="{7617A01F-3CD8-47E0-BBDA-6494E1920E8B}" type="presParOf" srcId="{3A6367B1-751E-448C-A2D0-2C44FFC5502E}" destId="{74DFC7D4-B951-417A-A657-D9FF88AD8D74}" srcOrd="2" destOrd="0" presId="urn:microsoft.com/office/officeart/2005/8/layout/default"/>
    <dgm:cxn modelId="{7D2CCEDD-548C-4612-B1A9-5D74A21C32B8}" type="presParOf" srcId="{3A6367B1-751E-448C-A2D0-2C44FFC5502E}" destId="{9AE08035-61E0-41BB-A036-0A2A3AB2AE0A}" srcOrd="3" destOrd="0" presId="urn:microsoft.com/office/officeart/2005/8/layout/default"/>
    <dgm:cxn modelId="{313DAB55-3008-4CBD-A4DF-45550A0EAB59}" type="presParOf" srcId="{3A6367B1-751E-448C-A2D0-2C44FFC5502E}" destId="{35B617A8-269B-48F3-A882-6800AFAC7C37}" srcOrd="4" destOrd="0" presId="urn:microsoft.com/office/officeart/2005/8/layout/default"/>
    <dgm:cxn modelId="{03220277-61BD-4F8D-A319-A1F37F6B3673}" type="presParOf" srcId="{3A6367B1-751E-448C-A2D0-2C44FFC5502E}" destId="{FB7DC66F-47AA-4CEC-A54B-B2A54D57E858}" srcOrd="5" destOrd="0" presId="urn:microsoft.com/office/officeart/2005/8/layout/default"/>
    <dgm:cxn modelId="{789619AB-4056-41F0-9704-B6CC9AA063CE}" type="presParOf" srcId="{3A6367B1-751E-448C-A2D0-2C44FFC5502E}" destId="{DF1DFE80-389E-4421-B42A-6DC6FE532A2A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DAD6CCD-76B0-44B7-8877-EED4F451AB2E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DE1993-E01E-4395-8A2B-A1AE1557FA0F}">
      <dgm:prSet phldrT="[Text]" custT="1"/>
      <dgm:spPr/>
      <dgm:t>
        <a:bodyPr/>
        <a:lstStyle/>
        <a:p>
          <a:r>
            <a:rPr lang="en-US" sz="2400" dirty="0"/>
            <a:t>Instance based approach:</a:t>
          </a:r>
        </a:p>
        <a:p>
          <a:r>
            <a:rPr lang="en-US" sz="1200" dirty="0"/>
            <a:t>Source and target domains have lot of overlapping features</a:t>
          </a:r>
        </a:p>
      </dgm:t>
    </dgm:pt>
    <dgm:pt modelId="{A95AF302-98E2-4B0C-92E2-3F5091104A56}" type="parTrans" cxnId="{667F8985-C573-4A5C-9A1F-F1C401B9F06A}">
      <dgm:prSet/>
      <dgm:spPr/>
      <dgm:t>
        <a:bodyPr/>
        <a:lstStyle/>
        <a:p>
          <a:endParaRPr lang="en-US"/>
        </a:p>
      </dgm:t>
    </dgm:pt>
    <dgm:pt modelId="{77752D83-0634-463B-AEF8-025DBE4EF5A4}" type="sibTrans" cxnId="{667F8985-C573-4A5C-9A1F-F1C401B9F06A}">
      <dgm:prSet/>
      <dgm:spPr/>
      <dgm:t>
        <a:bodyPr/>
        <a:lstStyle/>
        <a:p>
          <a:endParaRPr lang="en-US"/>
        </a:p>
      </dgm:t>
    </dgm:pt>
    <dgm:pt modelId="{ECDE7389-A304-4CDD-B0CD-8959A86970F4}">
      <dgm:prSet phldrT="[Text]" custT="1"/>
      <dgm:spPr/>
      <dgm:t>
        <a:bodyPr/>
        <a:lstStyle/>
        <a:p>
          <a:r>
            <a:rPr lang="en-US" sz="2400" dirty="0"/>
            <a:t>Feature-based approach: </a:t>
          </a:r>
        </a:p>
        <a:p>
          <a:r>
            <a:rPr lang="en-US" sz="1200" dirty="0"/>
            <a:t>Source and target have some overlapping features</a:t>
          </a:r>
        </a:p>
      </dgm:t>
    </dgm:pt>
    <dgm:pt modelId="{CB41343A-85A6-4733-86C0-C7DC2A64DFFF}" type="parTrans" cxnId="{DBFFA08B-E3B1-4581-AC3C-5B186687D846}">
      <dgm:prSet/>
      <dgm:spPr/>
      <dgm:t>
        <a:bodyPr/>
        <a:lstStyle/>
        <a:p>
          <a:endParaRPr lang="en-US"/>
        </a:p>
      </dgm:t>
    </dgm:pt>
    <dgm:pt modelId="{D586814B-A4A9-44BD-950A-84FB2078BC2B}" type="sibTrans" cxnId="{DBFFA08B-E3B1-4581-AC3C-5B186687D846}">
      <dgm:prSet/>
      <dgm:spPr/>
      <dgm:t>
        <a:bodyPr/>
        <a:lstStyle/>
        <a:p>
          <a:endParaRPr lang="en-US"/>
        </a:p>
      </dgm:t>
    </dgm:pt>
    <dgm:pt modelId="{E3498CD1-A195-4403-B6DD-4CF328674E57}">
      <dgm:prSet phldrT="[Text]"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sz="2200" dirty="0"/>
            <a:t>Parameter-based approach:</a:t>
          </a:r>
          <a:br>
            <a:rPr lang="en-US" sz="2200" dirty="0"/>
          </a:br>
          <a:r>
            <a:rPr lang="en-US" sz="1200" dirty="0"/>
            <a:t>Source and target tasks are related, and so what has been learned from source can be transferred to target.</a:t>
          </a:r>
        </a:p>
      </dgm:t>
    </dgm:pt>
    <dgm:pt modelId="{78D3199F-E01B-42E2-A3FB-4B46883E6FBD}" type="parTrans" cxnId="{41D96ADC-A9F7-4EEF-9A9C-7E6E956F7CA5}">
      <dgm:prSet/>
      <dgm:spPr/>
      <dgm:t>
        <a:bodyPr/>
        <a:lstStyle/>
        <a:p>
          <a:endParaRPr lang="en-US"/>
        </a:p>
      </dgm:t>
    </dgm:pt>
    <dgm:pt modelId="{B082DC62-BB2B-4F5C-BB63-4678E90BF78F}" type="sibTrans" cxnId="{41D96ADC-A9F7-4EEF-9A9C-7E6E956F7CA5}">
      <dgm:prSet/>
      <dgm:spPr/>
      <dgm:t>
        <a:bodyPr/>
        <a:lstStyle/>
        <a:p>
          <a:endParaRPr lang="en-US"/>
        </a:p>
      </dgm:t>
    </dgm:pt>
    <dgm:pt modelId="{692B305D-DD56-4217-BCAA-CFB246C02FCF}">
      <dgm:prSet phldrT="[Text]" custT="1"/>
      <dgm:spPr/>
      <dgm:t>
        <a:bodyPr/>
        <a:lstStyle/>
        <a:p>
          <a:r>
            <a:rPr lang="en-US" sz="2400" dirty="0"/>
            <a:t>Relational Approach:</a:t>
          </a:r>
        </a:p>
        <a:p>
          <a:r>
            <a:rPr lang="en-US" sz="1200" dirty="0"/>
            <a:t>If two relational domains are related, they may share similar relations among Objects.</a:t>
          </a:r>
        </a:p>
      </dgm:t>
    </dgm:pt>
    <dgm:pt modelId="{EAC1FF5F-6A22-4B40-89E3-D552ECA464C1}" type="parTrans" cxnId="{B8E56D3C-7ABD-4744-A1C3-9B641D33E32F}">
      <dgm:prSet/>
      <dgm:spPr/>
      <dgm:t>
        <a:bodyPr/>
        <a:lstStyle/>
        <a:p>
          <a:endParaRPr lang="en-US"/>
        </a:p>
      </dgm:t>
    </dgm:pt>
    <dgm:pt modelId="{69104AA5-0C55-4E2A-A2EA-9E8950A1926C}" type="sibTrans" cxnId="{B8E56D3C-7ABD-4744-A1C3-9B641D33E32F}">
      <dgm:prSet/>
      <dgm:spPr/>
      <dgm:t>
        <a:bodyPr/>
        <a:lstStyle/>
        <a:p>
          <a:endParaRPr lang="en-US"/>
        </a:p>
      </dgm:t>
    </dgm:pt>
    <dgm:pt modelId="{3A6367B1-751E-448C-A2D0-2C44FFC5502E}" type="pres">
      <dgm:prSet presAssocID="{ADAD6CCD-76B0-44B7-8877-EED4F451AB2E}" presName="diagram" presStyleCnt="0">
        <dgm:presLayoutVars>
          <dgm:dir/>
          <dgm:resizeHandles val="exact"/>
        </dgm:presLayoutVars>
      </dgm:prSet>
      <dgm:spPr/>
    </dgm:pt>
    <dgm:pt modelId="{594F6C8B-73B0-4947-AEEF-223751DB5C48}" type="pres">
      <dgm:prSet presAssocID="{01DE1993-E01E-4395-8A2B-A1AE1557FA0F}" presName="node" presStyleLbl="node1" presStyleIdx="0" presStyleCnt="4" custLinFactNeighborX="-873" custLinFactNeighborY="2067">
        <dgm:presLayoutVars>
          <dgm:bulletEnabled val="1"/>
        </dgm:presLayoutVars>
      </dgm:prSet>
      <dgm:spPr/>
    </dgm:pt>
    <dgm:pt modelId="{D5D3064E-E0E5-48DE-B3C0-4EFA0C1FCD2E}" type="pres">
      <dgm:prSet presAssocID="{77752D83-0634-463B-AEF8-025DBE4EF5A4}" presName="sibTrans" presStyleCnt="0"/>
      <dgm:spPr/>
    </dgm:pt>
    <dgm:pt modelId="{74DFC7D4-B951-417A-A657-D9FF88AD8D74}" type="pres">
      <dgm:prSet presAssocID="{ECDE7389-A304-4CDD-B0CD-8959A86970F4}" presName="node" presStyleLbl="node1" presStyleIdx="1" presStyleCnt="4">
        <dgm:presLayoutVars>
          <dgm:bulletEnabled val="1"/>
        </dgm:presLayoutVars>
      </dgm:prSet>
      <dgm:spPr/>
    </dgm:pt>
    <dgm:pt modelId="{9AE08035-61E0-41BB-A036-0A2A3AB2AE0A}" type="pres">
      <dgm:prSet presAssocID="{D586814B-A4A9-44BD-950A-84FB2078BC2B}" presName="sibTrans" presStyleCnt="0"/>
      <dgm:spPr/>
    </dgm:pt>
    <dgm:pt modelId="{35B617A8-269B-48F3-A882-6800AFAC7C37}" type="pres">
      <dgm:prSet presAssocID="{E3498CD1-A195-4403-B6DD-4CF328674E57}" presName="node" presStyleLbl="node1" presStyleIdx="2" presStyleCnt="4">
        <dgm:presLayoutVars>
          <dgm:bulletEnabled val="1"/>
        </dgm:presLayoutVars>
      </dgm:prSet>
      <dgm:spPr/>
    </dgm:pt>
    <dgm:pt modelId="{FB7DC66F-47AA-4CEC-A54B-B2A54D57E858}" type="pres">
      <dgm:prSet presAssocID="{B082DC62-BB2B-4F5C-BB63-4678E90BF78F}" presName="sibTrans" presStyleCnt="0"/>
      <dgm:spPr/>
    </dgm:pt>
    <dgm:pt modelId="{DF1DFE80-389E-4421-B42A-6DC6FE532A2A}" type="pres">
      <dgm:prSet presAssocID="{692B305D-DD56-4217-BCAA-CFB246C02FCF}" presName="node" presStyleLbl="node1" presStyleIdx="3" presStyleCnt="4">
        <dgm:presLayoutVars>
          <dgm:bulletEnabled val="1"/>
        </dgm:presLayoutVars>
      </dgm:prSet>
      <dgm:spPr/>
    </dgm:pt>
  </dgm:ptLst>
  <dgm:cxnLst>
    <dgm:cxn modelId="{B8E56D3C-7ABD-4744-A1C3-9B641D33E32F}" srcId="{ADAD6CCD-76B0-44B7-8877-EED4F451AB2E}" destId="{692B305D-DD56-4217-BCAA-CFB246C02FCF}" srcOrd="3" destOrd="0" parTransId="{EAC1FF5F-6A22-4B40-89E3-D552ECA464C1}" sibTransId="{69104AA5-0C55-4E2A-A2EA-9E8950A1926C}"/>
    <dgm:cxn modelId="{0EAF9665-E395-4DF1-B580-D65B924C4B54}" type="presOf" srcId="{01DE1993-E01E-4395-8A2B-A1AE1557FA0F}" destId="{594F6C8B-73B0-4947-AEEF-223751DB5C48}" srcOrd="0" destOrd="0" presId="urn:microsoft.com/office/officeart/2005/8/layout/default"/>
    <dgm:cxn modelId="{B2BC5677-A724-4D77-92FD-728850314EBF}" type="presOf" srcId="{ADAD6CCD-76B0-44B7-8877-EED4F451AB2E}" destId="{3A6367B1-751E-448C-A2D0-2C44FFC5502E}" srcOrd="0" destOrd="0" presId="urn:microsoft.com/office/officeart/2005/8/layout/default"/>
    <dgm:cxn modelId="{667F8985-C573-4A5C-9A1F-F1C401B9F06A}" srcId="{ADAD6CCD-76B0-44B7-8877-EED4F451AB2E}" destId="{01DE1993-E01E-4395-8A2B-A1AE1557FA0F}" srcOrd="0" destOrd="0" parTransId="{A95AF302-98E2-4B0C-92E2-3F5091104A56}" sibTransId="{77752D83-0634-463B-AEF8-025DBE4EF5A4}"/>
    <dgm:cxn modelId="{DBFFA08B-E3B1-4581-AC3C-5B186687D846}" srcId="{ADAD6CCD-76B0-44B7-8877-EED4F451AB2E}" destId="{ECDE7389-A304-4CDD-B0CD-8959A86970F4}" srcOrd="1" destOrd="0" parTransId="{CB41343A-85A6-4733-86C0-C7DC2A64DFFF}" sibTransId="{D586814B-A4A9-44BD-950A-84FB2078BC2B}"/>
    <dgm:cxn modelId="{28C485C2-4C30-4088-B26E-98D254DA65B4}" type="presOf" srcId="{ECDE7389-A304-4CDD-B0CD-8959A86970F4}" destId="{74DFC7D4-B951-417A-A657-D9FF88AD8D74}" srcOrd="0" destOrd="0" presId="urn:microsoft.com/office/officeart/2005/8/layout/default"/>
    <dgm:cxn modelId="{41D96ADC-A9F7-4EEF-9A9C-7E6E956F7CA5}" srcId="{ADAD6CCD-76B0-44B7-8877-EED4F451AB2E}" destId="{E3498CD1-A195-4403-B6DD-4CF328674E57}" srcOrd="2" destOrd="0" parTransId="{78D3199F-E01B-42E2-A3FB-4B46883E6FBD}" sibTransId="{B082DC62-BB2B-4F5C-BB63-4678E90BF78F}"/>
    <dgm:cxn modelId="{551046E6-CC70-4F27-ADB4-53ED96EEDE65}" type="presOf" srcId="{E3498CD1-A195-4403-B6DD-4CF328674E57}" destId="{35B617A8-269B-48F3-A882-6800AFAC7C37}" srcOrd="0" destOrd="0" presId="urn:microsoft.com/office/officeart/2005/8/layout/default"/>
    <dgm:cxn modelId="{C8CE57F3-A6D7-4240-9CC0-2700FF2F8EB5}" type="presOf" srcId="{692B305D-DD56-4217-BCAA-CFB246C02FCF}" destId="{DF1DFE80-389E-4421-B42A-6DC6FE532A2A}" srcOrd="0" destOrd="0" presId="urn:microsoft.com/office/officeart/2005/8/layout/default"/>
    <dgm:cxn modelId="{BD841F3E-478C-41C6-BC3D-1E45BE72A6F4}" type="presParOf" srcId="{3A6367B1-751E-448C-A2D0-2C44FFC5502E}" destId="{594F6C8B-73B0-4947-AEEF-223751DB5C48}" srcOrd="0" destOrd="0" presId="urn:microsoft.com/office/officeart/2005/8/layout/default"/>
    <dgm:cxn modelId="{945B00CB-B4A5-4464-9083-14602D48AB3F}" type="presParOf" srcId="{3A6367B1-751E-448C-A2D0-2C44FFC5502E}" destId="{D5D3064E-E0E5-48DE-B3C0-4EFA0C1FCD2E}" srcOrd="1" destOrd="0" presId="urn:microsoft.com/office/officeart/2005/8/layout/default"/>
    <dgm:cxn modelId="{7617A01F-3CD8-47E0-BBDA-6494E1920E8B}" type="presParOf" srcId="{3A6367B1-751E-448C-A2D0-2C44FFC5502E}" destId="{74DFC7D4-B951-417A-A657-D9FF88AD8D74}" srcOrd="2" destOrd="0" presId="urn:microsoft.com/office/officeart/2005/8/layout/default"/>
    <dgm:cxn modelId="{7D2CCEDD-548C-4612-B1A9-5D74A21C32B8}" type="presParOf" srcId="{3A6367B1-751E-448C-A2D0-2C44FFC5502E}" destId="{9AE08035-61E0-41BB-A036-0A2A3AB2AE0A}" srcOrd="3" destOrd="0" presId="urn:microsoft.com/office/officeart/2005/8/layout/default"/>
    <dgm:cxn modelId="{313DAB55-3008-4CBD-A4DF-45550A0EAB59}" type="presParOf" srcId="{3A6367B1-751E-448C-A2D0-2C44FFC5502E}" destId="{35B617A8-269B-48F3-A882-6800AFAC7C37}" srcOrd="4" destOrd="0" presId="urn:microsoft.com/office/officeart/2005/8/layout/default"/>
    <dgm:cxn modelId="{03220277-61BD-4F8D-A319-A1F37F6B3673}" type="presParOf" srcId="{3A6367B1-751E-448C-A2D0-2C44FFC5502E}" destId="{FB7DC66F-47AA-4CEC-A54B-B2A54D57E858}" srcOrd="5" destOrd="0" presId="urn:microsoft.com/office/officeart/2005/8/layout/default"/>
    <dgm:cxn modelId="{789619AB-4056-41F0-9704-B6CC9AA063CE}" type="presParOf" srcId="{3A6367B1-751E-448C-A2D0-2C44FFC5502E}" destId="{DF1DFE80-389E-4421-B42A-6DC6FE532A2A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4FFF41E-2B74-4C00-B711-CCBF525E776B}" type="doc">
      <dgm:prSet loTypeId="urn:microsoft.com/office/officeart/2005/8/layout/vList5" loCatId="Inbox" qsTypeId="urn:microsoft.com/office/officeart/2005/8/quickstyle/simple1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C4ED3357-A2B3-47E8-B6C4-189FD98199D6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IN" dirty="0"/>
            <a:t>Using pre-trained models: Useful when new task has different label space.</a:t>
          </a:r>
          <a:endParaRPr lang="en-US" dirty="0"/>
        </a:p>
      </dgm:t>
    </dgm:pt>
    <dgm:pt modelId="{3F8F9894-7686-4F59-B1AF-531A270C269C}" type="parTrans" cxnId="{C994CE4F-364D-4D8C-836E-7DC1E52B2712}">
      <dgm:prSet/>
      <dgm:spPr/>
      <dgm:t>
        <a:bodyPr/>
        <a:lstStyle/>
        <a:p>
          <a:endParaRPr lang="en-US"/>
        </a:p>
      </dgm:t>
    </dgm:pt>
    <dgm:pt modelId="{CD83460A-0864-4260-9227-27B6D1EFCC18}" type="sibTrans" cxnId="{C994CE4F-364D-4D8C-836E-7DC1E52B2712}">
      <dgm:prSet/>
      <dgm:spPr/>
      <dgm:t>
        <a:bodyPr/>
        <a:lstStyle/>
        <a:p>
          <a:endParaRPr lang="en-US"/>
        </a:p>
      </dgm:t>
    </dgm:pt>
    <dgm:pt modelId="{FDF49BE5-2FBD-4F07-BE5F-18BB7DD27AD8}">
      <dgm:prSet/>
      <dgm:spPr/>
      <dgm:t>
        <a:bodyPr/>
        <a:lstStyle/>
        <a:p>
          <a:r>
            <a:rPr lang="en-IN"/>
            <a:t>Training an entire convolutional neural network from scratch requires a very large dataset and time, instead use a pretrained CNN</a:t>
          </a:r>
          <a:endParaRPr lang="en-US"/>
        </a:p>
      </dgm:t>
    </dgm:pt>
    <dgm:pt modelId="{F11F810E-5758-45C2-8616-2713E1821D48}" type="parTrans" cxnId="{50F9DBFE-E0B3-4760-8A5A-7E1B8FD69977}">
      <dgm:prSet/>
      <dgm:spPr/>
      <dgm:t>
        <a:bodyPr/>
        <a:lstStyle/>
        <a:p>
          <a:endParaRPr lang="en-US"/>
        </a:p>
      </dgm:t>
    </dgm:pt>
    <dgm:pt modelId="{442928D8-20B2-4574-8A77-A7045C2BFFB9}" type="sibTrans" cxnId="{50F9DBFE-E0B3-4760-8A5A-7E1B8FD69977}">
      <dgm:prSet/>
      <dgm:spPr/>
      <dgm:t>
        <a:bodyPr/>
        <a:lstStyle/>
        <a:p>
          <a:endParaRPr lang="en-US"/>
        </a:p>
      </dgm:t>
    </dgm:pt>
    <dgm:pt modelId="{2FF28953-7C80-457A-98CC-12BE956FA0A6}">
      <dgm:prSet/>
      <dgm:spPr/>
      <dgm:t>
        <a:bodyPr/>
        <a:lstStyle/>
        <a:p>
          <a:r>
            <a:rPr lang="en-IN" dirty="0"/>
            <a:t>Learn domain-invariant representations: Useful for Heterogenous transfer learning and Domain Adaptation.</a:t>
          </a:r>
          <a:endParaRPr lang="en-US" dirty="0"/>
        </a:p>
      </dgm:t>
    </dgm:pt>
    <dgm:pt modelId="{8AF40956-DC2B-499E-8CDF-A1F69AA275F5}" type="parTrans" cxnId="{C01B330D-0BF0-4044-B5EE-29BA2357791B}">
      <dgm:prSet/>
      <dgm:spPr/>
      <dgm:t>
        <a:bodyPr/>
        <a:lstStyle/>
        <a:p>
          <a:endParaRPr lang="en-US"/>
        </a:p>
      </dgm:t>
    </dgm:pt>
    <dgm:pt modelId="{CEB40F70-5387-4D39-A0EC-708ABEB1DE33}" type="sibTrans" cxnId="{C01B330D-0BF0-4044-B5EE-29BA2357791B}">
      <dgm:prSet/>
      <dgm:spPr/>
      <dgm:t>
        <a:bodyPr/>
        <a:lstStyle/>
        <a:p>
          <a:endParaRPr lang="en-US"/>
        </a:p>
      </dgm:t>
    </dgm:pt>
    <dgm:pt modelId="{4B28E7D2-54C8-4C4B-8302-81BC25E1CAA4}">
      <dgm:prSet/>
      <dgm:spPr/>
      <dgm:t>
        <a:bodyPr/>
        <a:lstStyle/>
        <a:p>
          <a:r>
            <a:rPr lang="en-IN"/>
            <a:t>Use models to learn representations that do not change based on the domain: Find a Common Latent Feature Space. Use Denoised Autoencoders</a:t>
          </a:r>
          <a:endParaRPr lang="en-US"/>
        </a:p>
      </dgm:t>
    </dgm:pt>
    <dgm:pt modelId="{5D6CCFDA-9721-4B06-A514-2D1FA4430BDB}" type="parTrans" cxnId="{AA1BF8B8-78B4-4300-8061-78EF0ADF50A5}">
      <dgm:prSet/>
      <dgm:spPr/>
      <dgm:t>
        <a:bodyPr/>
        <a:lstStyle/>
        <a:p>
          <a:endParaRPr lang="en-US"/>
        </a:p>
      </dgm:t>
    </dgm:pt>
    <dgm:pt modelId="{5796C69B-3B48-40E8-8C95-D8ADE3718574}" type="sibTrans" cxnId="{AA1BF8B8-78B4-4300-8061-78EF0ADF50A5}">
      <dgm:prSet/>
      <dgm:spPr/>
      <dgm:t>
        <a:bodyPr/>
        <a:lstStyle/>
        <a:p>
          <a:endParaRPr lang="en-US"/>
        </a:p>
      </dgm:t>
    </dgm:pt>
    <dgm:pt modelId="{64C85F81-331D-4FCC-AE10-203C07D99A34}">
      <dgm:prSet/>
      <dgm:spPr/>
      <dgm:t>
        <a:bodyPr/>
        <a:lstStyle/>
        <a:p>
          <a:r>
            <a:rPr lang="en-IN" dirty="0"/>
            <a:t>Make representations more similar</a:t>
          </a:r>
          <a:endParaRPr lang="en-US" dirty="0"/>
        </a:p>
      </dgm:t>
    </dgm:pt>
    <dgm:pt modelId="{EC38EC65-B084-4092-A791-664061BF49FC}" type="parTrans" cxnId="{BD733A3B-084E-48CF-A65C-8D07EA0F8AAD}">
      <dgm:prSet/>
      <dgm:spPr/>
      <dgm:t>
        <a:bodyPr/>
        <a:lstStyle/>
        <a:p>
          <a:endParaRPr lang="en-US"/>
        </a:p>
      </dgm:t>
    </dgm:pt>
    <dgm:pt modelId="{C7CCD99E-EFBF-4FE9-83D3-A40A56B38458}" type="sibTrans" cxnId="{BD733A3B-084E-48CF-A65C-8D07EA0F8AAD}">
      <dgm:prSet/>
      <dgm:spPr/>
      <dgm:t>
        <a:bodyPr/>
        <a:lstStyle/>
        <a:p>
          <a:endParaRPr lang="en-US"/>
        </a:p>
      </dgm:t>
    </dgm:pt>
    <dgm:pt modelId="{32E0EDA6-9050-4031-BD71-573F7D6469F3}">
      <dgm:prSet/>
      <dgm:spPr/>
      <dgm:t>
        <a:bodyPr/>
        <a:lstStyle/>
        <a:p>
          <a:r>
            <a:rPr lang="en-IN" dirty="0"/>
            <a:t>Pre-process such that representations of both domains become more similar to e/o</a:t>
          </a:r>
          <a:endParaRPr lang="en-US" dirty="0"/>
        </a:p>
      </dgm:t>
    </dgm:pt>
    <dgm:pt modelId="{8BA8AFFE-E0F1-4D4E-B6AA-0B5564742893}" type="parTrans" cxnId="{207F9CDE-2264-4B2F-AED3-1AB6E6BFCA27}">
      <dgm:prSet/>
      <dgm:spPr/>
      <dgm:t>
        <a:bodyPr/>
        <a:lstStyle/>
        <a:p>
          <a:endParaRPr lang="en-US"/>
        </a:p>
      </dgm:t>
    </dgm:pt>
    <dgm:pt modelId="{8F382A6F-5016-4694-A5FA-BD286DDB8B85}" type="sibTrans" cxnId="{207F9CDE-2264-4B2F-AED3-1AB6E6BFCA27}">
      <dgm:prSet/>
      <dgm:spPr/>
      <dgm:t>
        <a:bodyPr/>
        <a:lstStyle/>
        <a:p>
          <a:endParaRPr lang="en-US"/>
        </a:p>
      </dgm:t>
    </dgm:pt>
    <dgm:pt modelId="{78EADF00-08B6-4343-ADB2-A62A6D8DE48D}">
      <dgm:prSet/>
      <dgm:spPr/>
      <dgm:t>
        <a:bodyPr/>
        <a:lstStyle/>
        <a:p>
          <a:r>
            <a:rPr lang="en-IN"/>
            <a:t>Domain Confusion</a:t>
          </a:r>
          <a:endParaRPr lang="en-US"/>
        </a:p>
      </dgm:t>
    </dgm:pt>
    <dgm:pt modelId="{58C227F4-4958-4C10-A0DA-6868F3E24AF9}" type="parTrans" cxnId="{0C3BDB0E-C32A-4E54-9FFB-5505BCF6D276}">
      <dgm:prSet/>
      <dgm:spPr/>
      <dgm:t>
        <a:bodyPr/>
        <a:lstStyle/>
        <a:p>
          <a:endParaRPr lang="en-US"/>
        </a:p>
      </dgm:t>
    </dgm:pt>
    <dgm:pt modelId="{9CC79BA0-84B7-4D45-8BAE-83E3E23BFB77}" type="sibTrans" cxnId="{0C3BDB0E-C32A-4E54-9FFB-5505BCF6D276}">
      <dgm:prSet/>
      <dgm:spPr/>
      <dgm:t>
        <a:bodyPr/>
        <a:lstStyle/>
        <a:p>
          <a:endParaRPr lang="en-US"/>
        </a:p>
      </dgm:t>
    </dgm:pt>
    <dgm:pt modelId="{92F74A2A-D611-45DE-8553-7BABF96C3EFF}">
      <dgm:prSet/>
      <dgm:spPr/>
      <dgm:t>
        <a:bodyPr/>
        <a:lstStyle/>
        <a:p>
          <a:r>
            <a:rPr lang="en-IN"/>
            <a:t>Add an objective function to existing model that confuses the two domains.</a:t>
          </a:r>
          <a:endParaRPr lang="en-US"/>
        </a:p>
      </dgm:t>
    </dgm:pt>
    <dgm:pt modelId="{E6CD881A-ECB7-4594-AAB1-BEEF9C22F6BD}" type="parTrans" cxnId="{9767FC90-7EE9-4E09-8100-D28A078D88BF}">
      <dgm:prSet/>
      <dgm:spPr/>
      <dgm:t>
        <a:bodyPr/>
        <a:lstStyle/>
        <a:p>
          <a:endParaRPr lang="en-US"/>
        </a:p>
      </dgm:t>
    </dgm:pt>
    <dgm:pt modelId="{A65AD76F-276B-4289-A5AB-D89E62B97CFB}" type="sibTrans" cxnId="{9767FC90-7EE9-4E09-8100-D28A078D88BF}">
      <dgm:prSet/>
      <dgm:spPr/>
      <dgm:t>
        <a:bodyPr/>
        <a:lstStyle/>
        <a:p>
          <a:endParaRPr lang="en-US"/>
        </a:p>
      </dgm:t>
    </dgm:pt>
    <dgm:pt modelId="{037AAE10-D013-4906-A852-0BA3E95116E2}" type="pres">
      <dgm:prSet presAssocID="{04FFF41E-2B74-4C00-B711-CCBF525E776B}" presName="Name0" presStyleCnt="0">
        <dgm:presLayoutVars>
          <dgm:dir/>
          <dgm:animLvl val="lvl"/>
          <dgm:resizeHandles val="exact"/>
        </dgm:presLayoutVars>
      </dgm:prSet>
      <dgm:spPr/>
    </dgm:pt>
    <dgm:pt modelId="{2892C00E-EDB4-4C8C-A755-D786745B726B}" type="pres">
      <dgm:prSet presAssocID="{C4ED3357-A2B3-47E8-B6C4-189FD98199D6}" presName="linNode" presStyleCnt="0"/>
      <dgm:spPr/>
    </dgm:pt>
    <dgm:pt modelId="{8F04FA45-AE3D-41D2-BAEE-BE1C6DF5461B}" type="pres">
      <dgm:prSet presAssocID="{C4ED3357-A2B3-47E8-B6C4-189FD98199D6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1E03C183-5204-4324-89E8-B218D06D22BE}" type="pres">
      <dgm:prSet presAssocID="{C4ED3357-A2B3-47E8-B6C4-189FD98199D6}" presName="descendantText" presStyleLbl="alignAccFollowNode1" presStyleIdx="0" presStyleCnt="4">
        <dgm:presLayoutVars>
          <dgm:bulletEnabled val="1"/>
        </dgm:presLayoutVars>
      </dgm:prSet>
      <dgm:spPr/>
    </dgm:pt>
    <dgm:pt modelId="{9BF7DE12-7F37-4B74-9532-C104705F22E7}" type="pres">
      <dgm:prSet presAssocID="{CD83460A-0864-4260-9227-27B6D1EFCC18}" presName="sp" presStyleCnt="0"/>
      <dgm:spPr/>
    </dgm:pt>
    <dgm:pt modelId="{F4ABF2B9-842D-495B-B9A2-FD3467500E21}" type="pres">
      <dgm:prSet presAssocID="{2FF28953-7C80-457A-98CC-12BE956FA0A6}" presName="linNode" presStyleCnt="0"/>
      <dgm:spPr/>
    </dgm:pt>
    <dgm:pt modelId="{756FCC6F-8DD5-406C-BCC1-28D4437EF9CE}" type="pres">
      <dgm:prSet presAssocID="{2FF28953-7C80-457A-98CC-12BE956FA0A6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8B319C98-7CBD-46B1-BDBB-16C42BF39333}" type="pres">
      <dgm:prSet presAssocID="{2FF28953-7C80-457A-98CC-12BE956FA0A6}" presName="descendantText" presStyleLbl="alignAccFollowNode1" presStyleIdx="1" presStyleCnt="4">
        <dgm:presLayoutVars>
          <dgm:bulletEnabled val="1"/>
        </dgm:presLayoutVars>
      </dgm:prSet>
      <dgm:spPr/>
    </dgm:pt>
    <dgm:pt modelId="{0FE24D1B-1CEE-4954-8B09-2805B996BDDF}" type="pres">
      <dgm:prSet presAssocID="{CEB40F70-5387-4D39-A0EC-708ABEB1DE33}" presName="sp" presStyleCnt="0"/>
      <dgm:spPr/>
    </dgm:pt>
    <dgm:pt modelId="{FED935CC-1F5A-44C4-AA93-FB6F7957421A}" type="pres">
      <dgm:prSet presAssocID="{64C85F81-331D-4FCC-AE10-203C07D99A34}" presName="linNode" presStyleCnt="0"/>
      <dgm:spPr/>
    </dgm:pt>
    <dgm:pt modelId="{05D6CB4F-C4A9-4D09-919E-30E880805B5B}" type="pres">
      <dgm:prSet presAssocID="{64C85F81-331D-4FCC-AE10-203C07D99A3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4A6B509B-7B3B-4AB6-A70A-B0FF8AC10114}" type="pres">
      <dgm:prSet presAssocID="{64C85F81-331D-4FCC-AE10-203C07D99A34}" presName="descendantText" presStyleLbl="alignAccFollowNode1" presStyleIdx="2" presStyleCnt="4">
        <dgm:presLayoutVars>
          <dgm:bulletEnabled val="1"/>
        </dgm:presLayoutVars>
      </dgm:prSet>
      <dgm:spPr/>
    </dgm:pt>
    <dgm:pt modelId="{E52F2BAD-78F7-4056-8550-516BBF15070F}" type="pres">
      <dgm:prSet presAssocID="{C7CCD99E-EFBF-4FE9-83D3-A40A56B38458}" presName="sp" presStyleCnt="0"/>
      <dgm:spPr/>
    </dgm:pt>
    <dgm:pt modelId="{A3F5EA83-A36D-496A-A5D4-58C87E271943}" type="pres">
      <dgm:prSet presAssocID="{78EADF00-08B6-4343-ADB2-A62A6D8DE48D}" presName="linNode" presStyleCnt="0"/>
      <dgm:spPr/>
    </dgm:pt>
    <dgm:pt modelId="{164A504C-AE62-4289-979D-24D666CEF389}" type="pres">
      <dgm:prSet presAssocID="{78EADF00-08B6-4343-ADB2-A62A6D8DE48D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4CA37BAA-D3CA-4473-92D2-67ECF26CFB6C}" type="pres">
      <dgm:prSet presAssocID="{78EADF00-08B6-4343-ADB2-A62A6D8DE48D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C01B330D-0BF0-4044-B5EE-29BA2357791B}" srcId="{04FFF41E-2B74-4C00-B711-CCBF525E776B}" destId="{2FF28953-7C80-457A-98CC-12BE956FA0A6}" srcOrd="1" destOrd="0" parTransId="{8AF40956-DC2B-499E-8CDF-A1F69AA275F5}" sibTransId="{CEB40F70-5387-4D39-A0EC-708ABEB1DE33}"/>
    <dgm:cxn modelId="{0C3BDB0E-C32A-4E54-9FFB-5505BCF6D276}" srcId="{04FFF41E-2B74-4C00-B711-CCBF525E776B}" destId="{78EADF00-08B6-4343-ADB2-A62A6D8DE48D}" srcOrd="3" destOrd="0" parTransId="{58C227F4-4958-4C10-A0DA-6868F3E24AF9}" sibTransId="{9CC79BA0-84B7-4D45-8BAE-83E3E23BFB77}"/>
    <dgm:cxn modelId="{2C11501F-6B21-4AF2-B053-59FD49B99CE9}" type="presOf" srcId="{FDF49BE5-2FBD-4F07-BE5F-18BB7DD27AD8}" destId="{1E03C183-5204-4324-89E8-B218D06D22BE}" srcOrd="0" destOrd="0" presId="urn:microsoft.com/office/officeart/2005/8/layout/vList5"/>
    <dgm:cxn modelId="{BD733A3B-084E-48CF-A65C-8D07EA0F8AAD}" srcId="{04FFF41E-2B74-4C00-B711-CCBF525E776B}" destId="{64C85F81-331D-4FCC-AE10-203C07D99A34}" srcOrd="2" destOrd="0" parTransId="{EC38EC65-B084-4092-A791-664061BF49FC}" sibTransId="{C7CCD99E-EFBF-4FE9-83D3-A40A56B38458}"/>
    <dgm:cxn modelId="{C994CE4F-364D-4D8C-836E-7DC1E52B2712}" srcId="{04FFF41E-2B74-4C00-B711-CCBF525E776B}" destId="{C4ED3357-A2B3-47E8-B6C4-189FD98199D6}" srcOrd="0" destOrd="0" parTransId="{3F8F9894-7686-4F59-B1AF-531A270C269C}" sibTransId="{CD83460A-0864-4260-9227-27B6D1EFCC18}"/>
    <dgm:cxn modelId="{86F10452-93A6-4D81-B2B1-EB50F874A97A}" type="presOf" srcId="{4B28E7D2-54C8-4C4B-8302-81BC25E1CAA4}" destId="{8B319C98-7CBD-46B1-BDBB-16C42BF39333}" srcOrd="0" destOrd="0" presId="urn:microsoft.com/office/officeart/2005/8/layout/vList5"/>
    <dgm:cxn modelId="{B0138056-1DC0-466A-8385-EEDAB022A93F}" type="presOf" srcId="{04FFF41E-2B74-4C00-B711-CCBF525E776B}" destId="{037AAE10-D013-4906-A852-0BA3E95116E2}" srcOrd="0" destOrd="0" presId="urn:microsoft.com/office/officeart/2005/8/layout/vList5"/>
    <dgm:cxn modelId="{70E25065-25E5-4629-B5B9-CA9BA2F0FF85}" type="presOf" srcId="{64C85F81-331D-4FCC-AE10-203C07D99A34}" destId="{05D6CB4F-C4A9-4D09-919E-30E880805B5B}" srcOrd="0" destOrd="0" presId="urn:microsoft.com/office/officeart/2005/8/layout/vList5"/>
    <dgm:cxn modelId="{A0C41674-367B-46C4-9C2A-27C1F9BB2DB0}" type="presOf" srcId="{78EADF00-08B6-4343-ADB2-A62A6D8DE48D}" destId="{164A504C-AE62-4289-979D-24D666CEF389}" srcOrd="0" destOrd="0" presId="urn:microsoft.com/office/officeart/2005/8/layout/vList5"/>
    <dgm:cxn modelId="{16D64677-5728-4552-9DAD-589D19F16B6B}" type="presOf" srcId="{2FF28953-7C80-457A-98CC-12BE956FA0A6}" destId="{756FCC6F-8DD5-406C-BCC1-28D4437EF9CE}" srcOrd="0" destOrd="0" presId="urn:microsoft.com/office/officeart/2005/8/layout/vList5"/>
    <dgm:cxn modelId="{1384028A-A6B1-4038-A06A-88BD7DDCB5FB}" type="presOf" srcId="{92F74A2A-D611-45DE-8553-7BABF96C3EFF}" destId="{4CA37BAA-D3CA-4473-92D2-67ECF26CFB6C}" srcOrd="0" destOrd="0" presId="urn:microsoft.com/office/officeart/2005/8/layout/vList5"/>
    <dgm:cxn modelId="{9767FC90-7EE9-4E09-8100-D28A078D88BF}" srcId="{78EADF00-08B6-4343-ADB2-A62A6D8DE48D}" destId="{92F74A2A-D611-45DE-8553-7BABF96C3EFF}" srcOrd="0" destOrd="0" parTransId="{E6CD881A-ECB7-4594-AAB1-BEEF9C22F6BD}" sibTransId="{A65AD76F-276B-4289-A5AB-D89E62B97CFB}"/>
    <dgm:cxn modelId="{911513B0-DC14-460C-A4C6-4230F7BDD68F}" type="presOf" srcId="{32E0EDA6-9050-4031-BD71-573F7D6469F3}" destId="{4A6B509B-7B3B-4AB6-A70A-B0FF8AC10114}" srcOrd="0" destOrd="0" presId="urn:microsoft.com/office/officeart/2005/8/layout/vList5"/>
    <dgm:cxn modelId="{AA1BF8B8-78B4-4300-8061-78EF0ADF50A5}" srcId="{2FF28953-7C80-457A-98CC-12BE956FA0A6}" destId="{4B28E7D2-54C8-4C4B-8302-81BC25E1CAA4}" srcOrd="0" destOrd="0" parTransId="{5D6CCFDA-9721-4B06-A514-2D1FA4430BDB}" sibTransId="{5796C69B-3B48-40E8-8C95-D8ADE3718574}"/>
    <dgm:cxn modelId="{B795A2CF-0A9A-4F11-89E9-5160EB4B45E1}" type="presOf" srcId="{C4ED3357-A2B3-47E8-B6C4-189FD98199D6}" destId="{8F04FA45-AE3D-41D2-BAEE-BE1C6DF5461B}" srcOrd="0" destOrd="0" presId="urn:microsoft.com/office/officeart/2005/8/layout/vList5"/>
    <dgm:cxn modelId="{207F9CDE-2264-4B2F-AED3-1AB6E6BFCA27}" srcId="{64C85F81-331D-4FCC-AE10-203C07D99A34}" destId="{32E0EDA6-9050-4031-BD71-573F7D6469F3}" srcOrd="0" destOrd="0" parTransId="{8BA8AFFE-E0F1-4D4E-B6AA-0B5564742893}" sibTransId="{8F382A6F-5016-4694-A5FA-BD286DDB8B85}"/>
    <dgm:cxn modelId="{50F9DBFE-E0B3-4760-8A5A-7E1B8FD69977}" srcId="{C4ED3357-A2B3-47E8-B6C4-189FD98199D6}" destId="{FDF49BE5-2FBD-4F07-BE5F-18BB7DD27AD8}" srcOrd="0" destOrd="0" parTransId="{F11F810E-5758-45C2-8616-2713E1821D48}" sibTransId="{442928D8-20B2-4574-8A77-A7045C2BFFB9}"/>
    <dgm:cxn modelId="{DDDEE12A-2419-4CE2-9464-4C499D167E33}" type="presParOf" srcId="{037AAE10-D013-4906-A852-0BA3E95116E2}" destId="{2892C00E-EDB4-4C8C-A755-D786745B726B}" srcOrd="0" destOrd="0" presId="urn:microsoft.com/office/officeart/2005/8/layout/vList5"/>
    <dgm:cxn modelId="{053C2964-140A-4880-8A3C-8919804812F7}" type="presParOf" srcId="{2892C00E-EDB4-4C8C-A755-D786745B726B}" destId="{8F04FA45-AE3D-41D2-BAEE-BE1C6DF5461B}" srcOrd="0" destOrd="0" presId="urn:microsoft.com/office/officeart/2005/8/layout/vList5"/>
    <dgm:cxn modelId="{02CD2817-F4D6-4AAC-BA51-72A777764ADF}" type="presParOf" srcId="{2892C00E-EDB4-4C8C-A755-D786745B726B}" destId="{1E03C183-5204-4324-89E8-B218D06D22BE}" srcOrd="1" destOrd="0" presId="urn:microsoft.com/office/officeart/2005/8/layout/vList5"/>
    <dgm:cxn modelId="{16189A1B-ECA8-432C-9AD0-8A7D7AC48F61}" type="presParOf" srcId="{037AAE10-D013-4906-A852-0BA3E95116E2}" destId="{9BF7DE12-7F37-4B74-9532-C104705F22E7}" srcOrd="1" destOrd="0" presId="urn:microsoft.com/office/officeart/2005/8/layout/vList5"/>
    <dgm:cxn modelId="{93695531-8DAD-478C-8164-F81FAD3EB9D8}" type="presParOf" srcId="{037AAE10-D013-4906-A852-0BA3E95116E2}" destId="{F4ABF2B9-842D-495B-B9A2-FD3467500E21}" srcOrd="2" destOrd="0" presId="urn:microsoft.com/office/officeart/2005/8/layout/vList5"/>
    <dgm:cxn modelId="{61F787C9-A3A5-4B80-B0B9-E20D5A087BAA}" type="presParOf" srcId="{F4ABF2B9-842D-495B-B9A2-FD3467500E21}" destId="{756FCC6F-8DD5-406C-BCC1-28D4437EF9CE}" srcOrd="0" destOrd="0" presId="urn:microsoft.com/office/officeart/2005/8/layout/vList5"/>
    <dgm:cxn modelId="{F575658C-D37E-44B4-913E-A0AAF590FEDC}" type="presParOf" srcId="{F4ABF2B9-842D-495B-B9A2-FD3467500E21}" destId="{8B319C98-7CBD-46B1-BDBB-16C42BF39333}" srcOrd="1" destOrd="0" presId="urn:microsoft.com/office/officeart/2005/8/layout/vList5"/>
    <dgm:cxn modelId="{F6DA37E4-2040-4421-ACE8-7DBC09DBE4A6}" type="presParOf" srcId="{037AAE10-D013-4906-A852-0BA3E95116E2}" destId="{0FE24D1B-1CEE-4954-8B09-2805B996BDDF}" srcOrd="3" destOrd="0" presId="urn:microsoft.com/office/officeart/2005/8/layout/vList5"/>
    <dgm:cxn modelId="{B8B2D4D8-66FF-48C3-B630-4FCC158225B5}" type="presParOf" srcId="{037AAE10-D013-4906-A852-0BA3E95116E2}" destId="{FED935CC-1F5A-44C4-AA93-FB6F7957421A}" srcOrd="4" destOrd="0" presId="urn:microsoft.com/office/officeart/2005/8/layout/vList5"/>
    <dgm:cxn modelId="{9535BA7A-7A73-4EEC-8333-DD16BC79F492}" type="presParOf" srcId="{FED935CC-1F5A-44C4-AA93-FB6F7957421A}" destId="{05D6CB4F-C4A9-4D09-919E-30E880805B5B}" srcOrd="0" destOrd="0" presId="urn:microsoft.com/office/officeart/2005/8/layout/vList5"/>
    <dgm:cxn modelId="{2FAE2258-4072-4A36-B3A2-FEFE5E001BDF}" type="presParOf" srcId="{FED935CC-1F5A-44C4-AA93-FB6F7957421A}" destId="{4A6B509B-7B3B-4AB6-A70A-B0FF8AC10114}" srcOrd="1" destOrd="0" presId="urn:microsoft.com/office/officeart/2005/8/layout/vList5"/>
    <dgm:cxn modelId="{CBD610B5-126C-4C13-B244-FC4230AE512E}" type="presParOf" srcId="{037AAE10-D013-4906-A852-0BA3E95116E2}" destId="{E52F2BAD-78F7-4056-8550-516BBF15070F}" srcOrd="5" destOrd="0" presId="urn:microsoft.com/office/officeart/2005/8/layout/vList5"/>
    <dgm:cxn modelId="{9A965DE2-CC37-4634-A81F-8F0DDBF5DE6A}" type="presParOf" srcId="{037AAE10-D013-4906-A852-0BA3E95116E2}" destId="{A3F5EA83-A36D-496A-A5D4-58C87E271943}" srcOrd="6" destOrd="0" presId="urn:microsoft.com/office/officeart/2005/8/layout/vList5"/>
    <dgm:cxn modelId="{C6DE52AA-46D9-43F0-8942-9DC8F370215A}" type="presParOf" srcId="{A3F5EA83-A36D-496A-A5D4-58C87E271943}" destId="{164A504C-AE62-4289-979D-24D666CEF389}" srcOrd="0" destOrd="0" presId="urn:microsoft.com/office/officeart/2005/8/layout/vList5"/>
    <dgm:cxn modelId="{07BF69E3-063C-44E5-B10A-31B1C2C9D913}" type="presParOf" srcId="{A3F5EA83-A36D-496A-A5D4-58C87E271943}" destId="{4CA37BAA-D3CA-4473-92D2-67ECF26CFB6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B9CB050-A46D-4CB8-8E7D-2CDEA012C5F8}" type="doc">
      <dgm:prSet loTypeId="urn:microsoft.com/office/officeart/2005/8/layout/hierarchy3" loCatId="Inbox" qsTypeId="urn:microsoft.com/office/officeart/2005/8/quickstyle/simple1" qsCatId="simple" csTypeId="urn:microsoft.com/office/officeart/2005/8/colors/ColorSchemeForSuggestions" csCatId="other"/>
      <dgm:spPr/>
      <dgm:t>
        <a:bodyPr/>
        <a:lstStyle/>
        <a:p>
          <a:endParaRPr lang="en-US"/>
        </a:p>
      </dgm:t>
    </dgm:pt>
    <dgm:pt modelId="{5F239F0A-BDBD-4386-86DA-73E8702C7C75}">
      <dgm:prSet/>
      <dgm:spPr/>
      <dgm:t>
        <a:bodyPr/>
        <a:lstStyle/>
        <a:p>
          <a:r>
            <a:rPr lang="en-IN"/>
            <a:t>Pre-trained CNN as feature extractor:</a:t>
          </a:r>
          <a:endParaRPr lang="en-US"/>
        </a:p>
      </dgm:t>
    </dgm:pt>
    <dgm:pt modelId="{A637BE6C-EF09-4FED-83C0-7D52C5173A94}" type="parTrans" cxnId="{8FB2BAA3-6D3D-4251-B27A-41A7F561958C}">
      <dgm:prSet/>
      <dgm:spPr/>
      <dgm:t>
        <a:bodyPr/>
        <a:lstStyle/>
        <a:p>
          <a:endParaRPr lang="en-US"/>
        </a:p>
      </dgm:t>
    </dgm:pt>
    <dgm:pt modelId="{25A5FF32-4446-4E49-BD9D-4EE77904C159}" type="sibTrans" cxnId="{8FB2BAA3-6D3D-4251-B27A-41A7F561958C}">
      <dgm:prSet/>
      <dgm:spPr/>
      <dgm:t>
        <a:bodyPr/>
        <a:lstStyle/>
        <a:p>
          <a:endParaRPr lang="en-US"/>
        </a:p>
      </dgm:t>
    </dgm:pt>
    <dgm:pt modelId="{39042913-1CE3-4373-8A81-FCAD2958DE2F}">
      <dgm:prSet/>
      <dgm:spPr/>
      <dgm:t>
        <a:bodyPr/>
        <a:lstStyle/>
        <a:p>
          <a:r>
            <a:rPr lang="en-IN"/>
            <a:t>Take a pre-trained CNN model, remove the last fully connected layers, use the remaining CNN as feature extractor for the new dataset. The output of this CNN feature extractor is fed to a classifier. The classifier is trained for the new dataset.</a:t>
          </a:r>
          <a:endParaRPr lang="en-US"/>
        </a:p>
      </dgm:t>
    </dgm:pt>
    <dgm:pt modelId="{A3554F88-C7DE-4622-8CA2-03C73D907836}" type="parTrans" cxnId="{622ED4AE-61A6-4BC9-AF76-745356D853D1}">
      <dgm:prSet/>
      <dgm:spPr/>
      <dgm:t>
        <a:bodyPr/>
        <a:lstStyle/>
        <a:p>
          <a:endParaRPr lang="en-US"/>
        </a:p>
      </dgm:t>
    </dgm:pt>
    <dgm:pt modelId="{CD176547-2F2E-4648-A4B9-46D616C5A354}" type="sibTrans" cxnId="{622ED4AE-61A6-4BC9-AF76-745356D853D1}">
      <dgm:prSet/>
      <dgm:spPr/>
      <dgm:t>
        <a:bodyPr/>
        <a:lstStyle/>
        <a:p>
          <a:endParaRPr lang="en-US"/>
        </a:p>
      </dgm:t>
    </dgm:pt>
    <dgm:pt modelId="{CD221282-0B86-4BE6-B31A-03F8EC771EFC}">
      <dgm:prSet/>
      <dgm:spPr/>
      <dgm:t>
        <a:bodyPr/>
        <a:lstStyle/>
        <a:p>
          <a:r>
            <a:rPr lang="en-IN"/>
            <a:t>Fine tune pre-trained CNN:</a:t>
          </a:r>
          <a:endParaRPr lang="en-US"/>
        </a:p>
      </dgm:t>
    </dgm:pt>
    <dgm:pt modelId="{387E1A2B-EE7B-4681-B196-4D3711B79B97}" type="parTrans" cxnId="{C0339885-7695-4019-90A9-5DCEA945D26C}">
      <dgm:prSet/>
      <dgm:spPr/>
      <dgm:t>
        <a:bodyPr/>
        <a:lstStyle/>
        <a:p>
          <a:endParaRPr lang="en-US"/>
        </a:p>
      </dgm:t>
    </dgm:pt>
    <dgm:pt modelId="{46A48E24-A4D8-4F1F-90AE-67786BF80773}" type="sibTrans" cxnId="{C0339885-7695-4019-90A9-5DCEA945D26C}">
      <dgm:prSet/>
      <dgm:spPr/>
      <dgm:t>
        <a:bodyPr/>
        <a:lstStyle/>
        <a:p>
          <a:endParaRPr lang="en-US"/>
        </a:p>
      </dgm:t>
    </dgm:pt>
    <dgm:pt modelId="{C1014736-5203-4AAF-9DE0-0400E40EE250}">
      <dgm:prSet/>
      <dgm:spPr/>
      <dgm:t>
        <a:bodyPr/>
        <a:lstStyle/>
        <a:p>
          <a:r>
            <a:rPr lang="en-IN"/>
            <a:t>The weights of both the pre-trained CNN layers (all or some) and fully connected classifier layer/s are fine tuned using backpropagation.</a:t>
          </a:r>
          <a:endParaRPr lang="en-US"/>
        </a:p>
      </dgm:t>
    </dgm:pt>
    <dgm:pt modelId="{549D84A8-4B74-4C01-A4FF-2B49AB579ED2}" type="parTrans" cxnId="{289205A7-910C-402D-ABB8-E30F11577D04}">
      <dgm:prSet/>
      <dgm:spPr/>
      <dgm:t>
        <a:bodyPr/>
        <a:lstStyle/>
        <a:p>
          <a:endParaRPr lang="en-US"/>
        </a:p>
      </dgm:t>
    </dgm:pt>
    <dgm:pt modelId="{BE6B0945-CC34-43E9-BE64-F1AA86E2B1E5}" type="sibTrans" cxnId="{289205A7-910C-402D-ABB8-E30F11577D04}">
      <dgm:prSet/>
      <dgm:spPr/>
      <dgm:t>
        <a:bodyPr/>
        <a:lstStyle/>
        <a:p>
          <a:endParaRPr lang="en-US"/>
        </a:p>
      </dgm:t>
    </dgm:pt>
    <dgm:pt modelId="{9269CBBD-C32F-471B-BB9E-AA26E4707518}" type="pres">
      <dgm:prSet presAssocID="{AB9CB050-A46D-4CB8-8E7D-2CDEA012C5F8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2D2100B-DA08-4536-AE74-139A71B15F1D}" type="pres">
      <dgm:prSet presAssocID="{5F239F0A-BDBD-4386-86DA-73E8702C7C75}" presName="root" presStyleCnt="0"/>
      <dgm:spPr/>
    </dgm:pt>
    <dgm:pt modelId="{F989625C-3DAC-4A27-8E94-C09FE1E7E02D}" type="pres">
      <dgm:prSet presAssocID="{5F239F0A-BDBD-4386-86DA-73E8702C7C75}" presName="rootComposite" presStyleCnt="0"/>
      <dgm:spPr/>
    </dgm:pt>
    <dgm:pt modelId="{B9A7C7ED-E6AA-4D5A-BCD0-F974C3C87D43}" type="pres">
      <dgm:prSet presAssocID="{5F239F0A-BDBD-4386-86DA-73E8702C7C75}" presName="rootText" presStyleLbl="node1" presStyleIdx="0" presStyleCnt="2"/>
      <dgm:spPr/>
    </dgm:pt>
    <dgm:pt modelId="{47B673F2-7743-47BB-85B1-CB37D0887C7A}" type="pres">
      <dgm:prSet presAssocID="{5F239F0A-BDBD-4386-86DA-73E8702C7C75}" presName="rootConnector" presStyleLbl="node1" presStyleIdx="0" presStyleCnt="2"/>
      <dgm:spPr/>
    </dgm:pt>
    <dgm:pt modelId="{EC0EC761-6028-421F-B24D-29BF5E1E8A30}" type="pres">
      <dgm:prSet presAssocID="{5F239F0A-BDBD-4386-86DA-73E8702C7C75}" presName="childShape" presStyleCnt="0"/>
      <dgm:spPr/>
    </dgm:pt>
    <dgm:pt modelId="{324D905D-8E14-4F1D-8309-4FF5D0A29943}" type="pres">
      <dgm:prSet presAssocID="{A3554F88-C7DE-4622-8CA2-03C73D907836}" presName="Name13" presStyleLbl="parChTrans1D2" presStyleIdx="0" presStyleCnt="2"/>
      <dgm:spPr/>
    </dgm:pt>
    <dgm:pt modelId="{C2F479FC-11AB-45A1-8D8F-BC581E4117AB}" type="pres">
      <dgm:prSet presAssocID="{39042913-1CE3-4373-8A81-FCAD2958DE2F}" presName="childText" presStyleLbl="bgAcc1" presStyleIdx="0" presStyleCnt="2">
        <dgm:presLayoutVars>
          <dgm:bulletEnabled val="1"/>
        </dgm:presLayoutVars>
      </dgm:prSet>
      <dgm:spPr/>
    </dgm:pt>
    <dgm:pt modelId="{1F10A77F-C616-4690-86CF-81ED62B22876}" type="pres">
      <dgm:prSet presAssocID="{CD221282-0B86-4BE6-B31A-03F8EC771EFC}" presName="root" presStyleCnt="0"/>
      <dgm:spPr/>
    </dgm:pt>
    <dgm:pt modelId="{813C3652-75A2-46D5-AF33-B9F805EA5336}" type="pres">
      <dgm:prSet presAssocID="{CD221282-0B86-4BE6-B31A-03F8EC771EFC}" presName="rootComposite" presStyleCnt="0"/>
      <dgm:spPr/>
    </dgm:pt>
    <dgm:pt modelId="{65C58102-8BB3-4FD0-8428-90F74F0D12A8}" type="pres">
      <dgm:prSet presAssocID="{CD221282-0B86-4BE6-B31A-03F8EC771EFC}" presName="rootText" presStyleLbl="node1" presStyleIdx="1" presStyleCnt="2"/>
      <dgm:spPr/>
    </dgm:pt>
    <dgm:pt modelId="{50D0D8F7-7842-4288-A545-051A58DD9BAE}" type="pres">
      <dgm:prSet presAssocID="{CD221282-0B86-4BE6-B31A-03F8EC771EFC}" presName="rootConnector" presStyleLbl="node1" presStyleIdx="1" presStyleCnt="2"/>
      <dgm:spPr/>
    </dgm:pt>
    <dgm:pt modelId="{543D99DB-CA07-46F1-ADE7-C21F612246D8}" type="pres">
      <dgm:prSet presAssocID="{CD221282-0B86-4BE6-B31A-03F8EC771EFC}" presName="childShape" presStyleCnt="0"/>
      <dgm:spPr/>
    </dgm:pt>
    <dgm:pt modelId="{C18C68EC-8B06-4967-A412-CE7F8088400B}" type="pres">
      <dgm:prSet presAssocID="{549D84A8-4B74-4C01-A4FF-2B49AB579ED2}" presName="Name13" presStyleLbl="parChTrans1D2" presStyleIdx="1" presStyleCnt="2"/>
      <dgm:spPr/>
    </dgm:pt>
    <dgm:pt modelId="{977138E4-24F4-443D-8633-EE5F6069FDAB}" type="pres">
      <dgm:prSet presAssocID="{C1014736-5203-4AAF-9DE0-0400E40EE250}" presName="childText" presStyleLbl="bgAcc1" presStyleIdx="1" presStyleCnt="2">
        <dgm:presLayoutVars>
          <dgm:bulletEnabled val="1"/>
        </dgm:presLayoutVars>
      </dgm:prSet>
      <dgm:spPr/>
    </dgm:pt>
  </dgm:ptLst>
  <dgm:cxnLst>
    <dgm:cxn modelId="{0E814529-AAAC-4E36-8E8B-330BCE4993A7}" type="presOf" srcId="{CD221282-0B86-4BE6-B31A-03F8EC771EFC}" destId="{50D0D8F7-7842-4288-A545-051A58DD9BAE}" srcOrd="1" destOrd="0" presId="urn:microsoft.com/office/officeart/2005/8/layout/hierarchy3"/>
    <dgm:cxn modelId="{470D5776-B894-4136-95B9-6E60EF9EC42E}" type="presOf" srcId="{549D84A8-4B74-4C01-A4FF-2B49AB579ED2}" destId="{C18C68EC-8B06-4967-A412-CE7F8088400B}" srcOrd="0" destOrd="0" presId="urn:microsoft.com/office/officeart/2005/8/layout/hierarchy3"/>
    <dgm:cxn modelId="{7CB54180-60F8-4D24-B065-CC1CC8F416E1}" type="presOf" srcId="{C1014736-5203-4AAF-9DE0-0400E40EE250}" destId="{977138E4-24F4-443D-8633-EE5F6069FDAB}" srcOrd="0" destOrd="0" presId="urn:microsoft.com/office/officeart/2005/8/layout/hierarchy3"/>
    <dgm:cxn modelId="{C0339885-7695-4019-90A9-5DCEA945D26C}" srcId="{AB9CB050-A46D-4CB8-8E7D-2CDEA012C5F8}" destId="{CD221282-0B86-4BE6-B31A-03F8EC771EFC}" srcOrd="1" destOrd="0" parTransId="{387E1A2B-EE7B-4681-B196-4D3711B79B97}" sibTransId="{46A48E24-A4D8-4F1F-90AE-67786BF80773}"/>
    <dgm:cxn modelId="{63E05195-4FE0-438B-BCC3-B77C38CF2DAB}" type="presOf" srcId="{CD221282-0B86-4BE6-B31A-03F8EC771EFC}" destId="{65C58102-8BB3-4FD0-8428-90F74F0D12A8}" srcOrd="0" destOrd="0" presId="urn:microsoft.com/office/officeart/2005/8/layout/hierarchy3"/>
    <dgm:cxn modelId="{6B915E98-0DA9-4B6E-A7C2-FA46FF48BFCF}" type="presOf" srcId="{5F239F0A-BDBD-4386-86DA-73E8702C7C75}" destId="{B9A7C7ED-E6AA-4D5A-BCD0-F974C3C87D43}" srcOrd="0" destOrd="0" presId="urn:microsoft.com/office/officeart/2005/8/layout/hierarchy3"/>
    <dgm:cxn modelId="{1090F69C-F123-438A-B94B-EFF2231F3E90}" type="presOf" srcId="{AB9CB050-A46D-4CB8-8E7D-2CDEA012C5F8}" destId="{9269CBBD-C32F-471B-BB9E-AA26E4707518}" srcOrd="0" destOrd="0" presId="urn:microsoft.com/office/officeart/2005/8/layout/hierarchy3"/>
    <dgm:cxn modelId="{8FB2BAA3-6D3D-4251-B27A-41A7F561958C}" srcId="{AB9CB050-A46D-4CB8-8E7D-2CDEA012C5F8}" destId="{5F239F0A-BDBD-4386-86DA-73E8702C7C75}" srcOrd="0" destOrd="0" parTransId="{A637BE6C-EF09-4FED-83C0-7D52C5173A94}" sibTransId="{25A5FF32-4446-4E49-BD9D-4EE77904C159}"/>
    <dgm:cxn modelId="{289205A7-910C-402D-ABB8-E30F11577D04}" srcId="{CD221282-0B86-4BE6-B31A-03F8EC771EFC}" destId="{C1014736-5203-4AAF-9DE0-0400E40EE250}" srcOrd="0" destOrd="0" parTransId="{549D84A8-4B74-4C01-A4FF-2B49AB579ED2}" sibTransId="{BE6B0945-CC34-43E9-BE64-F1AA86E2B1E5}"/>
    <dgm:cxn modelId="{622ED4AE-61A6-4BC9-AF76-745356D853D1}" srcId="{5F239F0A-BDBD-4386-86DA-73E8702C7C75}" destId="{39042913-1CE3-4373-8A81-FCAD2958DE2F}" srcOrd="0" destOrd="0" parTransId="{A3554F88-C7DE-4622-8CA2-03C73D907836}" sibTransId="{CD176547-2F2E-4648-A4B9-46D616C5A354}"/>
    <dgm:cxn modelId="{B3B418CC-9649-4A12-B948-240528977F7F}" type="presOf" srcId="{5F239F0A-BDBD-4386-86DA-73E8702C7C75}" destId="{47B673F2-7743-47BB-85B1-CB37D0887C7A}" srcOrd="1" destOrd="0" presId="urn:microsoft.com/office/officeart/2005/8/layout/hierarchy3"/>
    <dgm:cxn modelId="{E32B39D6-2341-43D4-96F0-D3B76A4D55E9}" type="presOf" srcId="{A3554F88-C7DE-4622-8CA2-03C73D907836}" destId="{324D905D-8E14-4F1D-8309-4FF5D0A29943}" srcOrd="0" destOrd="0" presId="urn:microsoft.com/office/officeart/2005/8/layout/hierarchy3"/>
    <dgm:cxn modelId="{94105EF7-3954-4F50-B435-349D781B68AC}" type="presOf" srcId="{39042913-1CE3-4373-8A81-FCAD2958DE2F}" destId="{C2F479FC-11AB-45A1-8D8F-BC581E4117AB}" srcOrd="0" destOrd="0" presId="urn:microsoft.com/office/officeart/2005/8/layout/hierarchy3"/>
    <dgm:cxn modelId="{CDB8BC2F-3DBA-4654-B523-8E41B7F57F67}" type="presParOf" srcId="{9269CBBD-C32F-471B-BB9E-AA26E4707518}" destId="{72D2100B-DA08-4536-AE74-139A71B15F1D}" srcOrd="0" destOrd="0" presId="urn:microsoft.com/office/officeart/2005/8/layout/hierarchy3"/>
    <dgm:cxn modelId="{576051EC-85B6-4058-8E6B-1A4439CDB52D}" type="presParOf" srcId="{72D2100B-DA08-4536-AE74-139A71B15F1D}" destId="{F989625C-3DAC-4A27-8E94-C09FE1E7E02D}" srcOrd="0" destOrd="0" presId="urn:microsoft.com/office/officeart/2005/8/layout/hierarchy3"/>
    <dgm:cxn modelId="{BB1DEDE6-1595-467B-89F8-294E49D65B80}" type="presParOf" srcId="{F989625C-3DAC-4A27-8E94-C09FE1E7E02D}" destId="{B9A7C7ED-E6AA-4D5A-BCD0-F974C3C87D43}" srcOrd="0" destOrd="0" presId="urn:microsoft.com/office/officeart/2005/8/layout/hierarchy3"/>
    <dgm:cxn modelId="{9C5EE449-0C36-447B-ADF7-1DE7C822E3D0}" type="presParOf" srcId="{F989625C-3DAC-4A27-8E94-C09FE1E7E02D}" destId="{47B673F2-7743-47BB-85B1-CB37D0887C7A}" srcOrd="1" destOrd="0" presId="urn:microsoft.com/office/officeart/2005/8/layout/hierarchy3"/>
    <dgm:cxn modelId="{4FFB52A6-22CC-4FB7-94EF-A26D5EB6BE59}" type="presParOf" srcId="{72D2100B-DA08-4536-AE74-139A71B15F1D}" destId="{EC0EC761-6028-421F-B24D-29BF5E1E8A30}" srcOrd="1" destOrd="0" presId="urn:microsoft.com/office/officeart/2005/8/layout/hierarchy3"/>
    <dgm:cxn modelId="{A86AF392-B49B-473E-97A0-5064A4950CB0}" type="presParOf" srcId="{EC0EC761-6028-421F-B24D-29BF5E1E8A30}" destId="{324D905D-8E14-4F1D-8309-4FF5D0A29943}" srcOrd="0" destOrd="0" presId="urn:microsoft.com/office/officeart/2005/8/layout/hierarchy3"/>
    <dgm:cxn modelId="{18465C05-C0E6-448F-AB9C-3E305A778FE1}" type="presParOf" srcId="{EC0EC761-6028-421F-B24D-29BF5E1E8A30}" destId="{C2F479FC-11AB-45A1-8D8F-BC581E4117AB}" srcOrd="1" destOrd="0" presId="urn:microsoft.com/office/officeart/2005/8/layout/hierarchy3"/>
    <dgm:cxn modelId="{9953E181-BD53-438C-A1D7-0120F21605C6}" type="presParOf" srcId="{9269CBBD-C32F-471B-BB9E-AA26E4707518}" destId="{1F10A77F-C616-4690-86CF-81ED62B22876}" srcOrd="1" destOrd="0" presId="urn:microsoft.com/office/officeart/2005/8/layout/hierarchy3"/>
    <dgm:cxn modelId="{573C3DF6-22BF-4B41-A4AD-07850E062EE4}" type="presParOf" srcId="{1F10A77F-C616-4690-86CF-81ED62B22876}" destId="{813C3652-75A2-46D5-AF33-B9F805EA5336}" srcOrd="0" destOrd="0" presId="urn:microsoft.com/office/officeart/2005/8/layout/hierarchy3"/>
    <dgm:cxn modelId="{57CF3537-BA5D-4546-A432-8EB045B8A09D}" type="presParOf" srcId="{813C3652-75A2-46D5-AF33-B9F805EA5336}" destId="{65C58102-8BB3-4FD0-8428-90F74F0D12A8}" srcOrd="0" destOrd="0" presId="urn:microsoft.com/office/officeart/2005/8/layout/hierarchy3"/>
    <dgm:cxn modelId="{776EE3EA-19F8-47D0-A2EE-B6AE7F019179}" type="presParOf" srcId="{813C3652-75A2-46D5-AF33-B9F805EA5336}" destId="{50D0D8F7-7842-4288-A545-051A58DD9BAE}" srcOrd="1" destOrd="0" presId="urn:microsoft.com/office/officeart/2005/8/layout/hierarchy3"/>
    <dgm:cxn modelId="{AE55CC0E-26E9-41C5-BC4A-4DAF48D2B680}" type="presParOf" srcId="{1F10A77F-C616-4690-86CF-81ED62B22876}" destId="{543D99DB-CA07-46F1-ADE7-C21F612246D8}" srcOrd="1" destOrd="0" presId="urn:microsoft.com/office/officeart/2005/8/layout/hierarchy3"/>
    <dgm:cxn modelId="{5F223B4A-65D6-4D7D-8C98-F6ABBFA51C92}" type="presParOf" srcId="{543D99DB-CA07-46F1-ADE7-C21F612246D8}" destId="{C18C68EC-8B06-4967-A412-CE7F8088400B}" srcOrd="0" destOrd="0" presId="urn:microsoft.com/office/officeart/2005/8/layout/hierarchy3"/>
    <dgm:cxn modelId="{98B66D2F-1DDE-4C68-B9B4-4FEF6CCE90A9}" type="presParOf" srcId="{543D99DB-CA07-46F1-ADE7-C21F612246D8}" destId="{977138E4-24F4-443D-8633-EE5F6069FDAB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F6C8B-73B0-4947-AEEF-223751DB5C48}">
      <dsp:nvSpPr>
        <dsp:cNvPr id="0" name=""/>
        <dsp:cNvSpPr/>
      </dsp:nvSpPr>
      <dsp:spPr>
        <a:xfrm>
          <a:off x="966871" y="24992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Instance based approach: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domains have lot of overlapping features</a:t>
          </a:r>
        </a:p>
      </dsp:txBody>
      <dsp:txXfrm>
        <a:off x="966871" y="24992"/>
        <a:ext cx="1880215" cy="1128129"/>
      </dsp:txXfrm>
    </dsp:sp>
    <dsp:sp modelId="{74DFC7D4-B951-417A-A657-D9FF88AD8D74}">
      <dsp:nvSpPr>
        <dsp:cNvPr id="0" name=""/>
        <dsp:cNvSpPr/>
      </dsp:nvSpPr>
      <dsp:spPr>
        <a:xfrm>
          <a:off x="3051523" y="1673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Feature-based approach: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have some overlapping features</a:t>
          </a:r>
        </a:p>
      </dsp:txBody>
      <dsp:txXfrm>
        <a:off x="3051523" y="1673"/>
        <a:ext cx="1880215" cy="1128129"/>
      </dsp:txXfrm>
    </dsp:sp>
    <dsp:sp modelId="{35B617A8-269B-48F3-A882-6800AFAC7C37}">
      <dsp:nvSpPr>
        <dsp:cNvPr id="0" name=""/>
        <dsp:cNvSpPr/>
      </dsp:nvSpPr>
      <dsp:spPr>
        <a:xfrm>
          <a:off x="983286" y="1317824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Parameter-based approach</a:t>
          </a:r>
        </a:p>
      </dsp:txBody>
      <dsp:txXfrm>
        <a:off x="983286" y="1317824"/>
        <a:ext cx="1880215" cy="1128129"/>
      </dsp:txXfrm>
    </dsp:sp>
    <dsp:sp modelId="{DF1DFE80-389E-4421-B42A-6DC6FE532A2A}">
      <dsp:nvSpPr>
        <dsp:cNvPr id="0" name=""/>
        <dsp:cNvSpPr/>
      </dsp:nvSpPr>
      <dsp:spPr>
        <a:xfrm>
          <a:off x="3051523" y="1317824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Relational Approach</a:t>
          </a:r>
        </a:p>
      </dsp:txBody>
      <dsp:txXfrm>
        <a:off x="3051523" y="1317824"/>
        <a:ext cx="1880215" cy="11281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F6C8B-73B0-4947-AEEF-223751DB5C48}">
      <dsp:nvSpPr>
        <dsp:cNvPr id="0" name=""/>
        <dsp:cNvSpPr/>
      </dsp:nvSpPr>
      <dsp:spPr>
        <a:xfrm>
          <a:off x="966871" y="24992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Instance based approach: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domains have lot of overlapping features</a:t>
          </a:r>
        </a:p>
      </dsp:txBody>
      <dsp:txXfrm>
        <a:off x="966871" y="24992"/>
        <a:ext cx="1880215" cy="1128129"/>
      </dsp:txXfrm>
    </dsp:sp>
    <dsp:sp modelId="{74DFC7D4-B951-417A-A657-D9FF88AD8D74}">
      <dsp:nvSpPr>
        <dsp:cNvPr id="0" name=""/>
        <dsp:cNvSpPr/>
      </dsp:nvSpPr>
      <dsp:spPr>
        <a:xfrm>
          <a:off x="3051523" y="1673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Feature-based approach: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have some overlapping features</a:t>
          </a:r>
        </a:p>
      </dsp:txBody>
      <dsp:txXfrm>
        <a:off x="3051523" y="1673"/>
        <a:ext cx="1880215" cy="1128129"/>
      </dsp:txXfrm>
    </dsp:sp>
    <dsp:sp modelId="{35B617A8-269B-48F3-A882-6800AFAC7C37}">
      <dsp:nvSpPr>
        <dsp:cNvPr id="0" name=""/>
        <dsp:cNvSpPr/>
      </dsp:nvSpPr>
      <dsp:spPr>
        <a:xfrm>
          <a:off x="983286" y="1317824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Parameter-based approach</a:t>
          </a:r>
        </a:p>
      </dsp:txBody>
      <dsp:txXfrm>
        <a:off x="983286" y="1317824"/>
        <a:ext cx="1880215" cy="1128129"/>
      </dsp:txXfrm>
    </dsp:sp>
    <dsp:sp modelId="{DF1DFE80-389E-4421-B42A-6DC6FE532A2A}">
      <dsp:nvSpPr>
        <dsp:cNvPr id="0" name=""/>
        <dsp:cNvSpPr/>
      </dsp:nvSpPr>
      <dsp:spPr>
        <a:xfrm>
          <a:off x="3051523" y="1317824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Relational Approach</a:t>
          </a:r>
        </a:p>
      </dsp:txBody>
      <dsp:txXfrm>
        <a:off x="3051523" y="1317824"/>
        <a:ext cx="1880215" cy="11281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F6C8B-73B0-4947-AEEF-223751DB5C48}">
      <dsp:nvSpPr>
        <dsp:cNvPr id="0" name=""/>
        <dsp:cNvSpPr/>
      </dsp:nvSpPr>
      <dsp:spPr>
        <a:xfrm>
          <a:off x="966871" y="24992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Instance based approach: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domains have lot of overlapping features</a:t>
          </a:r>
        </a:p>
      </dsp:txBody>
      <dsp:txXfrm>
        <a:off x="966871" y="24992"/>
        <a:ext cx="1880215" cy="1128129"/>
      </dsp:txXfrm>
    </dsp:sp>
    <dsp:sp modelId="{74DFC7D4-B951-417A-A657-D9FF88AD8D74}">
      <dsp:nvSpPr>
        <dsp:cNvPr id="0" name=""/>
        <dsp:cNvSpPr/>
      </dsp:nvSpPr>
      <dsp:spPr>
        <a:xfrm>
          <a:off x="3051523" y="1673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Feature-based approach: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have some overlapping features</a:t>
          </a:r>
        </a:p>
      </dsp:txBody>
      <dsp:txXfrm>
        <a:off x="3051523" y="1673"/>
        <a:ext cx="1880215" cy="1128129"/>
      </dsp:txXfrm>
    </dsp:sp>
    <dsp:sp modelId="{35B617A8-269B-48F3-A882-6800AFAC7C37}">
      <dsp:nvSpPr>
        <dsp:cNvPr id="0" name=""/>
        <dsp:cNvSpPr/>
      </dsp:nvSpPr>
      <dsp:spPr>
        <a:xfrm>
          <a:off x="983286" y="1317824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Parameter-based approach</a:t>
          </a:r>
        </a:p>
      </dsp:txBody>
      <dsp:txXfrm>
        <a:off x="983286" y="1317824"/>
        <a:ext cx="1880215" cy="1128129"/>
      </dsp:txXfrm>
    </dsp:sp>
    <dsp:sp modelId="{DF1DFE80-389E-4421-B42A-6DC6FE532A2A}">
      <dsp:nvSpPr>
        <dsp:cNvPr id="0" name=""/>
        <dsp:cNvSpPr/>
      </dsp:nvSpPr>
      <dsp:spPr>
        <a:xfrm>
          <a:off x="3051523" y="1317824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Relational Approach</a:t>
          </a:r>
        </a:p>
      </dsp:txBody>
      <dsp:txXfrm>
        <a:off x="3051523" y="1317824"/>
        <a:ext cx="1880215" cy="11281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F6C8B-73B0-4947-AEEF-223751DB5C48}">
      <dsp:nvSpPr>
        <dsp:cNvPr id="0" name=""/>
        <dsp:cNvSpPr/>
      </dsp:nvSpPr>
      <dsp:spPr>
        <a:xfrm>
          <a:off x="966871" y="24992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Instance based approach: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domains have lot of overlapping features</a:t>
          </a:r>
        </a:p>
      </dsp:txBody>
      <dsp:txXfrm>
        <a:off x="966871" y="24992"/>
        <a:ext cx="1880215" cy="1128129"/>
      </dsp:txXfrm>
    </dsp:sp>
    <dsp:sp modelId="{74DFC7D4-B951-417A-A657-D9FF88AD8D74}">
      <dsp:nvSpPr>
        <dsp:cNvPr id="0" name=""/>
        <dsp:cNvSpPr/>
      </dsp:nvSpPr>
      <dsp:spPr>
        <a:xfrm>
          <a:off x="3051523" y="1673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Feature-based approach: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have some overlapping features</a:t>
          </a:r>
        </a:p>
      </dsp:txBody>
      <dsp:txXfrm>
        <a:off x="3051523" y="1673"/>
        <a:ext cx="1880215" cy="1128129"/>
      </dsp:txXfrm>
    </dsp:sp>
    <dsp:sp modelId="{35B617A8-269B-48F3-A882-6800AFAC7C37}">
      <dsp:nvSpPr>
        <dsp:cNvPr id="0" name=""/>
        <dsp:cNvSpPr/>
      </dsp:nvSpPr>
      <dsp:spPr>
        <a:xfrm>
          <a:off x="983286" y="1317824"/>
          <a:ext cx="1880215" cy="1128129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Parameter-based approach:</a:t>
          </a:r>
          <a:br>
            <a:rPr lang="en-US" sz="2200" kern="1200" dirty="0"/>
          </a:br>
          <a:r>
            <a:rPr lang="en-US" sz="1200" kern="1200" dirty="0"/>
            <a:t>Source and target tasks are related, and so what has been learned from source can be transferred to target.</a:t>
          </a:r>
        </a:p>
      </dsp:txBody>
      <dsp:txXfrm>
        <a:off x="983286" y="1317824"/>
        <a:ext cx="1880215" cy="1128129"/>
      </dsp:txXfrm>
    </dsp:sp>
    <dsp:sp modelId="{DF1DFE80-389E-4421-B42A-6DC6FE532A2A}">
      <dsp:nvSpPr>
        <dsp:cNvPr id="0" name=""/>
        <dsp:cNvSpPr/>
      </dsp:nvSpPr>
      <dsp:spPr>
        <a:xfrm>
          <a:off x="3051523" y="1317824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Relational Approach</a:t>
          </a:r>
        </a:p>
      </dsp:txBody>
      <dsp:txXfrm>
        <a:off x="3051523" y="1317824"/>
        <a:ext cx="1880215" cy="112812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F6C8B-73B0-4947-AEEF-223751DB5C48}">
      <dsp:nvSpPr>
        <dsp:cNvPr id="0" name=""/>
        <dsp:cNvSpPr/>
      </dsp:nvSpPr>
      <dsp:spPr>
        <a:xfrm>
          <a:off x="966871" y="24992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Instance based approach: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domains have lot of overlapping features</a:t>
          </a:r>
        </a:p>
      </dsp:txBody>
      <dsp:txXfrm>
        <a:off x="966871" y="24992"/>
        <a:ext cx="1880215" cy="1128129"/>
      </dsp:txXfrm>
    </dsp:sp>
    <dsp:sp modelId="{74DFC7D4-B951-417A-A657-D9FF88AD8D74}">
      <dsp:nvSpPr>
        <dsp:cNvPr id="0" name=""/>
        <dsp:cNvSpPr/>
      </dsp:nvSpPr>
      <dsp:spPr>
        <a:xfrm>
          <a:off x="3051523" y="1673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Feature-based approach: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Source and target have some overlapping features</a:t>
          </a:r>
        </a:p>
      </dsp:txBody>
      <dsp:txXfrm>
        <a:off x="3051523" y="1673"/>
        <a:ext cx="1880215" cy="1128129"/>
      </dsp:txXfrm>
    </dsp:sp>
    <dsp:sp modelId="{35B617A8-269B-48F3-A882-6800AFAC7C37}">
      <dsp:nvSpPr>
        <dsp:cNvPr id="0" name=""/>
        <dsp:cNvSpPr/>
      </dsp:nvSpPr>
      <dsp:spPr>
        <a:xfrm>
          <a:off x="983286" y="1317824"/>
          <a:ext cx="1880215" cy="1128129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Parameter-based approach:</a:t>
          </a:r>
          <a:br>
            <a:rPr lang="en-US" sz="2200" kern="1200" dirty="0"/>
          </a:br>
          <a:r>
            <a:rPr lang="en-US" sz="1200" kern="1200" dirty="0"/>
            <a:t>Source and target tasks are related, and so what has been learned from source can be transferred to target.</a:t>
          </a:r>
        </a:p>
      </dsp:txBody>
      <dsp:txXfrm>
        <a:off x="983286" y="1317824"/>
        <a:ext cx="1880215" cy="1128129"/>
      </dsp:txXfrm>
    </dsp:sp>
    <dsp:sp modelId="{DF1DFE80-389E-4421-B42A-6DC6FE532A2A}">
      <dsp:nvSpPr>
        <dsp:cNvPr id="0" name=""/>
        <dsp:cNvSpPr/>
      </dsp:nvSpPr>
      <dsp:spPr>
        <a:xfrm>
          <a:off x="3051523" y="1317824"/>
          <a:ext cx="1880215" cy="11281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Relational Approach: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If two relational domains are related, they may share similar relations among Objects.</a:t>
          </a:r>
        </a:p>
      </dsp:txBody>
      <dsp:txXfrm>
        <a:off x="3051523" y="1317824"/>
        <a:ext cx="1880215" cy="11281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03C183-5204-4324-89E8-B218D06D22BE}">
      <dsp:nvSpPr>
        <dsp:cNvPr id="0" name=""/>
        <dsp:cNvSpPr/>
      </dsp:nvSpPr>
      <dsp:spPr>
        <a:xfrm rot="5400000">
          <a:off x="3786537" y="-1596983"/>
          <a:ext cx="471359" cy="378561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800" kern="1200"/>
            <a:t>Training an entire convolutional neural network from scratch requires a very large dataset and time, instead use a pretrained CNN</a:t>
          </a:r>
          <a:endParaRPr lang="en-US" sz="800" kern="1200"/>
        </a:p>
      </dsp:txBody>
      <dsp:txXfrm rot="-5400000">
        <a:off x="2129409" y="83155"/>
        <a:ext cx="3762606" cy="425339"/>
      </dsp:txXfrm>
    </dsp:sp>
    <dsp:sp modelId="{8F04FA45-AE3D-41D2-BAEE-BE1C6DF5461B}">
      <dsp:nvSpPr>
        <dsp:cNvPr id="0" name=""/>
        <dsp:cNvSpPr/>
      </dsp:nvSpPr>
      <dsp:spPr>
        <a:xfrm>
          <a:off x="0" y="1225"/>
          <a:ext cx="2129409" cy="589199"/>
        </a:xfrm>
        <a:prstGeom prst="round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kern="1200" dirty="0"/>
            <a:t>Using pre-trained models: Useful when new task has different label space.</a:t>
          </a:r>
          <a:endParaRPr lang="en-US" sz="800" kern="1200" dirty="0"/>
        </a:p>
      </dsp:txBody>
      <dsp:txXfrm>
        <a:off x="28762" y="29987"/>
        <a:ext cx="2071885" cy="531675"/>
      </dsp:txXfrm>
    </dsp:sp>
    <dsp:sp modelId="{8B319C98-7CBD-46B1-BDBB-16C42BF39333}">
      <dsp:nvSpPr>
        <dsp:cNvPr id="0" name=""/>
        <dsp:cNvSpPr/>
      </dsp:nvSpPr>
      <dsp:spPr>
        <a:xfrm rot="5400000">
          <a:off x="3786537" y="-978323"/>
          <a:ext cx="471359" cy="378561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800" kern="1200"/>
            <a:t>Use models to learn representations that do not change based on the domain: Find a Common Latent Feature Space. Use Denoised Autoencoders</a:t>
          </a:r>
          <a:endParaRPr lang="en-US" sz="800" kern="1200"/>
        </a:p>
      </dsp:txBody>
      <dsp:txXfrm rot="-5400000">
        <a:off x="2129409" y="701815"/>
        <a:ext cx="3762606" cy="425339"/>
      </dsp:txXfrm>
    </dsp:sp>
    <dsp:sp modelId="{756FCC6F-8DD5-406C-BCC1-28D4437EF9CE}">
      <dsp:nvSpPr>
        <dsp:cNvPr id="0" name=""/>
        <dsp:cNvSpPr/>
      </dsp:nvSpPr>
      <dsp:spPr>
        <a:xfrm>
          <a:off x="0" y="619884"/>
          <a:ext cx="2129409" cy="589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kern="1200" dirty="0"/>
            <a:t>Learn domain-invariant representations: Useful for Heterogenous transfer learning and Domain Adaptation.</a:t>
          </a:r>
          <a:endParaRPr lang="en-US" sz="800" kern="1200" dirty="0"/>
        </a:p>
      </dsp:txBody>
      <dsp:txXfrm>
        <a:off x="28762" y="648646"/>
        <a:ext cx="2071885" cy="531675"/>
      </dsp:txXfrm>
    </dsp:sp>
    <dsp:sp modelId="{4A6B509B-7B3B-4AB6-A70A-B0FF8AC10114}">
      <dsp:nvSpPr>
        <dsp:cNvPr id="0" name=""/>
        <dsp:cNvSpPr/>
      </dsp:nvSpPr>
      <dsp:spPr>
        <a:xfrm rot="5400000">
          <a:off x="3786537" y="-359664"/>
          <a:ext cx="471359" cy="378561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800" kern="1200" dirty="0"/>
            <a:t>Pre-process such that representations of both domains become more similar to e/o</a:t>
          </a:r>
          <a:endParaRPr lang="en-US" sz="800" kern="1200" dirty="0"/>
        </a:p>
      </dsp:txBody>
      <dsp:txXfrm rot="-5400000">
        <a:off x="2129409" y="1320474"/>
        <a:ext cx="3762606" cy="425339"/>
      </dsp:txXfrm>
    </dsp:sp>
    <dsp:sp modelId="{05D6CB4F-C4A9-4D09-919E-30E880805B5B}">
      <dsp:nvSpPr>
        <dsp:cNvPr id="0" name=""/>
        <dsp:cNvSpPr/>
      </dsp:nvSpPr>
      <dsp:spPr>
        <a:xfrm>
          <a:off x="0" y="1238543"/>
          <a:ext cx="2129409" cy="589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kern="1200" dirty="0"/>
            <a:t>Make representations more similar</a:t>
          </a:r>
          <a:endParaRPr lang="en-US" sz="800" kern="1200" dirty="0"/>
        </a:p>
      </dsp:txBody>
      <dsp:txXfrm>
        <a:off x="28762" y="1267305"/>
        <a:ext cx="2071885" cy="531675"/>
      </dsp:txXfrm>
    </dsp:sp>
    <dsp:sp modelId="{4CA37BAA-D3CA-4473-92D2-67ECF26CFB6C}">
      <dsp:nvSpPr>
        <dsp:cNvPr id="0" name=""/>
        <dsp:cNvSpPr/>
      </dsp:nvSpPr>
      <dsp:spPr>
        <a:xfrm rot="5400000">
          <a:off x="3786537" y="258995"/>
          <a:ext cx="471359" cy="378561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800" kern="1200"/>
            <a:t>Add an objective function to existing model that confuses the two domains.</a:t>
          </a:r>
          <a:endParaRPr lang="en-US" sz="800" kern="1200"/>
        </a:p>
      </dsp:txBody>
      <dsp:txXfrm rot="-5400000">
        <a:off x="2129409" y="1939133"/>
        <a:ext cx="3762606" cy="425339"/>
      </dsp:txXfrm>
    </dsp:sp>
    <dsp:sp modelId="{164A504C-AE62-4289-979D-24D666CEF389}">
      <dsp:nvSpPr>
        <dsp:cNvPr id="0" name=""/>
        <dsp:cNvSpPr/>
      </dsp:nvSpPr>
      <dsp:spPr>
        <a:xfrm>
          <a:off x="0" y="1857203"/>
          <a:ext cx="2129409" cy="589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kern="1200"/>
            <a:t>Domain Confusion</a:t>
          </a:r>
          <a:endParaRPr lang="en-US" sz="800" kern="1200"/>
        </a:p>
      </dsp:txBody>
      <dsp:txXfrm>
        <a:off x="28762" y="1885965"/>
        <a:ext cx="2071885" cy="53167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A7C7ED-E6AA-4D5A-BCD0-F974C3C87D43}">
      <dsp:nvSpPr>
        <dsp:cNvPr id="0" name=""/>
        <dsp:cNvSpPr/>
      </dsp:nvSpPr>
      <dsp:spPr>
        <a:xfrm>
          <a:off x="510849" y="482"/>
          <a:ext cx="2174811" cy="10874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Pre-trained CNN as feature extractor:</a:t>
          </a:r>
          <a:endParaRPr lang="en-US" sz="2000" kern="1200"/>
        </a:p>
      </dsp:txBody>
      <dsp:txXfrm>
        <a:off x="542698" y="32331"/>
        <a:ext cx="2111113" cy="1023707"/>
      </dsp:txXfrm>
    </dsp:sp>
    <dsp:sp modelId="{324D905D-8E14-4F1D-8309-4FF5D0A29943}">
      <dsp:nvSpPr>
        <dsp:cNvPr id="0" name=""/>
        <dsp:cNvSpPr/>
      </dsp:nvSpPr>
      <dsp:spPr>
        <a:xfrm>
          <a:off x="728330" y="1087888"/>
          <a:ext cx="217481" cy="8155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5554"/>
              </a:lnTo>
              <a:lnTo>
                <a:pt x="217481" y="81555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F479FC-11AB-45A1-8D8F-BC581E4117AB}">
      <dsp:nvSpPr>
        <dsp:cNvPr id="0" name=""/>
        <dsp:cNvSpPr/>
      </dsp:nvSpPr>
      <dsp:spPr>
        <a:xfrm>
          <a:off x="945811" y="1359739"/>
          <a:ext cx="1739849" cy="10874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0160" rIns="1524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kern="1200"/>
            <a:t>Take a pre-trained CNN model, remove the last fully connected layers, use the remaining CNN as feature extractor for the new dataset. The output of this CNN feature extractor is fed to a classifier. The classifier is trained for the new dataset.</a:t>
          </a:r>
          <a:endParaRPr lang="en-US" sz="800" kern="1200"/>
        </a:p>
      </dsp:txBody>
      <dsp:txXfrm>
        <a:off x="977660" y="1391588"/>
        <a:ext cx="1676151" cy="1023707"/>
      </dsp:txXfrm>
    </dsp:sp>
    <dsp:sp modelId="{65C58102-8BB3-4FD0-8428-90F74F0D12A8}">
      <dsp:nvSpPr>
        <dsp:cNvPr id="0" name=""/>
        <dsp:cNvSpPr/>
      </dsp:nvSpPr>
      <dsp:spPr>
        <a:xfrm>
          <a:off x="3229363" y="482"/>
          <a:ext cx="2174811" cy="10874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Fine tune pre-trained CNN:</a:t>
          </a:r>
          <a:endParaRPr lang="en-US" sz="2000" kern="1200"/>
        </a:p>
      </dsp:txBody>
      <dsp:txXfrm>
        <a:off x="3261212" y="32331"/>
        <a:ext cx="2111113" cy="1023707"/>
      </dsp:txXfrm>
    </dsp:sp>
    <dsp:sp modelId="{C18C68EC-8B06-4967-A412-CE7F8088400B}">
      <dsp:nvSpPr>
        <dsp:cNvPr id="0" name=""/>
        <dsp:cNvSpPr/>
      </dsp:nvSpPr>
      <dsp:spPr>
        <a:xfrm>
          <a:off x="3446845" y="1087888"/>
          <a:ext cx="217481" cy="8155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5554"/>
              </a:lnTo>
              <a:lnTo>
                <a:pt x="217481" y="81555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7138E4-24F4-443D-8633-EE5F6069FDAB}">
      <dsp:nvSpPr>
        <dsp:cNvPr id="0" name=""/>
        <dsp:cNvSpPr/>
      </dsp:nvSpPr>
      <dsp:spPr>
        <a:xfrm>
          <a:off x="3664326" y="1359739"/>
          <a:ext cx="1739849" cy="10874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0160" rIns="1524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kern="1200"/>
            <a:t>The weights of both the pre-trained CNN layers (all or some) and fully connected classifier layer/s are fine tuned using backpropagation.</a:t>
          </a:r>
          <a:endParaRPr lang="en-US" sz="800" kern="1200"/>
        </a:p>
      </dsp:txBody>
      <dsp:txXfrm>
        <a:off x="3696175" y="1391588"/>
        <a:ext cx="1676151" cy="10237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gif>
</file>

<file path=ppt/media/image14.jp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20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&ehk=gEMAhkIoSMGQJ7kqtszmvw&r=0&pid=OfficeInsert>
</file>

<file path=ppt/media/image6.png>
</file>

<file path=ppt/media/image7.png>
</file>

<file path=ppt/media/image8.gif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4D8AA4-FAC8-D541-828B-5D224023C5BD}" type="datetimeFigureOut">
              <a:rPr lang="en-US" smtClean="0"/>
              <a:t>9/15/18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D7320-C019-374D-9DF8-890EC923A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77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mjhung.wix.com/robotart-ntu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hlinkClick r:id="rId3"/>
              </a:rPr>
              <a:t>Magenta</a:t>
            </a:r>
          </a:p>
          <a:p>
            <a:r>
              <a:rPr lang="en-IN" dirty="0" err="1">
                <a:hlinkClick r:id="rId3"/>
              </a:rPr>
              <a:t>RobotArt</a:t>
            </a:r>
            <a:r>
              <a:rPr lang="en-IN" dirty="0">
                <a:hlinkClick r:id="rId3"/>
              </a:rPr>
              <a:t>:  Team TAIDA</a:t>
            </a:r>
            <a:r>
              <a:rPr lang="en-IN" dirty="0"/>
              <a:t> from National Taiwan University took home the grand prize of $30,000 with their Robot Artist,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DD8C-100B-4E13-A2C3-3FA97346200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92643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ILSVRC: </a:t>
            </a:r>
            <a:r>
              <a:rPr lang="en-US" dirty="0" err="1"/>
              <a:t>Imagenet</a:t>
            </a:r>
            <a:r>
              <a:rPr lang="en-US" dirty="0"/>
              <a:t> Large Scale Visual Recognition Challenge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VGG: Visual Geometry Group, University of Oxford</a:t>
            </a:r>
            <a:endParaRPr lang="en-IN" dirty="0"/>
          </a:p>
          <a:p>
            <a:r>
              <a:rPr lang="en-US" dirty="0"/>
              <a:t>Nowadays instead of pre-training, Xavier or MSRA initializations are used for CNN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174BF-2B03-4B88-B99F-D5191C6C1392}" type="slidenum">
              <a:rPr lang="en-IN" smtClean="0"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0212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Inception module is replaced by depth wise separable convolutions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174BF-2B03-4B88-B99F-D5191C6C1392}" type="slidenum">
              <a:rPr lang="en-IN" smtClean="0"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46974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IN" dirty="0"/>
                  <a:t>F() is learned from the training data which consists of pairs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xi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belongs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to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yi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belongs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to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.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f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can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be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used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to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preduct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IN" b="0" i="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en-IN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the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corresponding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label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of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a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new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instance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IN" b="0" dirty="0"/>
              </a:p>
              <a:p>
                <a:r>
                  <a:rPr lang="en-IN" dirty="0"/>
                  <a:t>F(x) = P(</a:t>
                </a:r>
                <a:r>
                  <a:rPr lang="en-IN" dirty="0" err="1"/>
                  <a:t>y|x</a:t>
                </a:r>
                <a:r>
                  <a:rPr lang="en-IN" dirty="0"/>
                  <a:t>)</a:t>
                </a: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IN" dirty="0"/>
                  <a:t>F() is learned from the training data which consists of pairs </a:t>
                </a:r>
                <a:r>
                  <a:rPr lang="en-IN" i="0">
                    <a:latin typeface="Cambria Math" panose="02040503050406030204" pitchFamily="18" charset="0"/>
                  </a:rPr>
                  <a:t>{</a:t>
                </a:r>
                <a:r>
                  <a:rPr lang="en-IN" b="0" i="0">
                    <a:latin typeface="Cambria Math" panose="02040503050406030204" pitchFamily="18" charset="0"/>
                  </a:rPr>
                  <a:t>𝑥_𝑖, 𝑦_𝑖 }  where xi belongs to X and yi belongs to Y. f can be used to preduct f(x), the corresponding label of a new instance x.</a:t>
                </a:r>
                <a:endParaRPr lang="en-IN" b="0" dirty="0"/>
              </a:p>
              <a:p>
                <a:r>
                  <a:rPr lang="en-IN" dirty="0"/>
                  <a:t>F(x) = P(</a:t>
                </a:r>
                <a:r>
                  <a:rPr lang="en-IN" dirty="0" err="1"/>
                  <a:t>y|x</a:t>
                </a:r>
                <a:r>
                  <a:rPr lang="en-IN" dirty="0"/>
                  <a:t>)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1A981-FCF0-44EB-BAAF-5C8702D96E08}" type="slidenum">
              <a:rPr lang="en-IN" smtClean="0"/>
              <a:t>42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4303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IN" dirty="0"/>
                  <a:t>F() is learned from the training data which consists of pairs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xi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belongs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to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yi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belongs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to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.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f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can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be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used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to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preduct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IN" b="0" i="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en-IN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the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corresponding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label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of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a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new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instance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IN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IN" b="0" dirty="0"/>
              </a:p>
              <a:p>
                <a:r>
                  <a:rPr lang="en-IN" dirty="0"/>
                  <a:t>F(x) = P(</a:t>
                </a:r>
                <a:r>
                  <a:rPr lang="en-IN" dirty="0" err="1"/>
                  <a:t>y|x</a:t>
                </a:r>
                <a:r>
                  <a:rPr lang="en-IN" dirty="0"/>
                  <a:t>)</a:t>
                </a: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IN" dirty="0"/>
                  <a:t>F() is learned from the training data which consists of pairs </a:t>
                </a:r>
                <a:r>
                  <a:rPr lang="en-IN" i="0">
                    <a:latin typeface="Cambria Math" panose="02040503050406030204" pitchFamily="18" charset="0"/>
                  </a:rPr>
                  <a:t>{</a:t>
                </a:r>
                <a:r>
                  <a:rPr lang="en-IN" b="0" i="0">
                    <a:latin typeface="Cambria Math" panose="02040503050406030204" pitchFamily="18" charset="0"/>
                  </a:rPr>
                  <a:t>𝑥_𝑖, 𝑦_𝑖 }  where xi belongs to X and yi belongs to Y. f can be used to preduct f(x), the corresponding label of a new instance x.</a:t>
                </a:r>
                <a:endParaRPr lang="en-IN" b="0" dirty="0"/>
              </a:p>
              <a:p>
                <a:r>
                  <a:rPr lang="en-IN" dirty="0"/>
                  <a:t>F(x) = P(</a:t>
                </a:r>
                <a:r>
                  <a:rPr lang="en-IN" dirty="0" err="1"/>
                  <a:t>y|x</a:t>
                </a:r>
                <a:r>
                  <a:rPr lang="en-IN" dirty="0"/>
                  <a:t>)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1A981-FCF0-44EB-BAAF-5C8702D96E08}" type="slidenum">
              <a:rPr lang="en-IN" smtClean="0"/>
              <a:t>43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88564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I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IN" dirty="0"/>
                  <a:t> : </a:t>
                </a:r>
                <a:r>
                  <a:rPr lang="en-IN" b="1" dirty="0">
                    <a:solidFill>
                      <a:srgbClr val="FF0000"/>
                    </a:solidFill>
                  </a:rPr>
                  <a:t>Heterogenous Transfer Learning</a:t>
                </a:r>
                <a:r>
                  <a:rPr lang="en-IN" dirty="0"/>
                  <a:t>  </a:t>
                </a:r>
              </a:p>
              <a:p>
                <a:pPr lvl="1"/>
                <a:r>
                  <a:rPr lang="en-IN" dirty="0"/>
                  <a:t>E.g. </a:t>
                </a:r>
                <a:r>
                  <a:rPr lang="en-IN" b="1" dirty="0"/>
                  <a:t>Text classification</a:t>
                </a:r>
                <a:r>
                  <a:rPr lang="en-IN" dirty="0"/>
                  <a:t>: Source and Target languages are different</a:t>
                </a:r>
              </a:p>
              <a:p>
                <a:pPr lvl="1"/>
                <a:r>
                  <a:rPr lang="en-IN" dirty="0"/>
                  <a:t>Use either a symmetric Transformation or an asymmetric transformation process to resolve the difference between feature space.</a:t>
                </a:r>
              </a:p>
              <a:p>
                <a:endParaRPr lang="en-IN" dirty="0"/>
              </a:p>
              <a:p>
                <a:endParaRPr lang="en-IN" dirty="0"/>
              </a:p>
              <a:p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dirty="0"/>
                  <a:t>: </a:t>
                </a:r>
                <a:r>
                  <a:rPr lang="en-IN" dirty="0">
                    <a:solidFill>
                      <a:srgbClr val="FF0000"/>
                    </a:solidFill>
                  </a:rPr>
                  <a:t>Frequency Feature Bias/Domain Adaption</a:t>
                </a:r>
              </a:p>
              <a:p>
                <a:pPr lvl="1"/>
                <a:r>
                  <a:rPr lang="en-IN" dirty="0"/>
                  <a:t>E.g. </a:t>
                </a:r>
                <a:r>
                  <a:rPr lang="en-IN" b="1" dirty="0"/>
                  <a:t>Text classification</a:t>
                </a:r>
                <a:r>
                  <a:rPr lang="en-IN" dirty="0"/>
                  <a:t>: Source and target documents are on different topics.</a:t>
                </a:r>
              </a:p>
              <a:p>
                <a:pPr lvl="1"/>
                <a:r>
                  <a:rPr lang="en-IN" dirty="0"/>
                  <a:t>Augment the feature space; Discover common latent features that have the same marginal distribution [Chen, 2012].  </a:t>
                </a:r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IN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𝜒_</a:t>
                </a:r>
                <a:r>
                  <a:rPr lang="en-IN" b="0" i="0">
                    <a:latin typeface="Cambria Math" panose="02040503050406030204" pitchFamily="18" charset="0"/>
                  </a:rPr>
                  <a:t>𝑠</a:t>
                </a:r>
                <a:r>
                  <a:rPr lang="en-IN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≠𝜒_</a:t>
                </a:r>
                <a:r>
                  <a:rPr lang="en-IN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𝑇</a:t>
                </a:r>
                <a:r>
                  <a:rPr lang="en-IN" dirty="0"/>
                  <a:t> : </a:t>
                </a:r>
                <a:r>
                  <a:rPr lang="en-IN" b="1" dirty="0">
                    <a:solidFill>
                      <a:srgbClr val="FF0000"/>
                    </a:solidFill>
                  </a:rPr>
                  <a:t>Heterogenous Transfer Learning</a:t>
                </a:r>
                <a:r>
                  <a:rPr lang="en-IN" dirty="0"/>
                  <a:t>  </a:t>
                </a:r>
              </a:p>
              <a:p>
                <a:pPr lvl="1"/>
                <a:r>
                  <a:rPr lang="en-IN" dirty="0"/>
                  <a:t>E.g. </a:t>
                </a:r>
                <a:r>
                  <a:rPr lang="en-IN" b="1" dirty="0"/>
                  <a:t>Text classification</a:t>
                </a:r>
                <a:r>
                  <a:rPr lang="en-IN" dirty="0"/>
                  <a:t>: Source and Target languages are different</a:t>
                </a:r>
              </a:p>
              <a:p>
                <a:pPr lvl="1"/>
                <a:r>
                  <a:rPr lang="en-IN" dirty="0"/>
                  <a:t>Use either a symmetric Transformation or an asymmetric transformation process to resolve the difference between feature space.</a:t>
                </a:r>
              </a:p>
              <a:p>
                <a:endParaRPr lang="en-IN" dirty="0"/>
              </a:p>
              <a:p>
                <a:endParaRPr lang="en-IN" dirty="0"/>
              </a:p>
              <a:p>
                <a:r>
                  <a:rPr lang="en-IN" b="0" i="0">
                    <a:latin typeface="Cambria Math" panose="02040503050406030204" pitchFamily="18" charset="0"/>
                  </a:rPr>
                  <a:t>𝑃(𝑋_𝑆 )</a:t>
                </a:r>
                <a:r>
                  <a:rPr lang="en-IN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≠</a:t>
                </a:r>
                <a:r>
                  <a:rPr lang="en-IN" i="0">
                    <a:latin typeface="Cambria Math" panose="02040503050406030204" pitchFamily="18" charset="0"/>
                  </a:rPr>
                  <a:t>𝑃(𝑋_</a:t>
                </a:r>
                <a:r>
                  <a:rPr lang="en-IN" b="0" i="0">
                    <a:latin typeface="Cambria Math" panose="02040503050406030204" pitchFamily="18" charset="0"/>
                  </a:rPr>
                  <a:t>𝑇 )</a:t>
                </a:r>
                <a:r>
                  <a:rPr lang="en-IN" dirty="0"/>
                  <a:t>: </a:t>
                </a:r>
                <a:r>
                  <a:rPr lang="en-IN" dirty="0">
                    <a:solidFill>
                      <a:srgbClr val="FF0000"/>
                    </a:solidFill>
                  </a:rPr>
                  <a:t>Frequency Feature Bias/Domain Adaption</a:t>
                </a:r>
              </a:p>
              <a:p>
                <a:pPr lvl="1"/>
                <a:r>
                  <a:rPr lang="en-IN" dirty="0"/>
                  <a:t>E.g. </a:t>
                </a:r>
                <a:r>
                  <a:rPr lang="en-IN" b="1" dirty="0"/>
                  <a:t>Text classification</a:t>
                </a:r>
                <a:r>
                  <a:rPr lang="en-IN" dirty="0"/>
                  <a:t>: Source and target documents are on different topics.</a:t>
                </a:r>
              </a:p>
              <a:p>
                <a:pPr lvl="1"/>
                <a:r>
                  <a:rPr lang="en-IN" dirty="0"/>
                  <a:t>Augment the feature space; Discover common latent features that have the same marginal distribution [Chen, 2012].  </a:t>
                </a:r>
              </a:p>
              <a:p>
                <a:endParaRPr lang="en-IN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1A981-FCF0-44EB-BAAF-5C8702D96E08}" type="slidenum">
              <a:rPr lang="en-IN" smtClean="0"/>
              <a:t>45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8249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1A981-FCF0-44EB-BAAF-5C8702D96E08}" type="slidenum">
              <a:rPr lang="en-IN" smtClean="0"/>
              <a:t>49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9124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1A981-FCF0-44EB-BAAF-5C8702D96E08}" type="slidenum">
              <a:rPr lang="en-IN" smtClean="0"/>
              <a:t>50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3754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Generally the approach involves the use of very large convolutional neural networks and supervised layers that recreate the image with the addition of </a:t>
            </a:r>
            <a:r>
              <a:rPr lang="en-IN" dirty="0" err="1"/>
              <a:t>color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DD8C-100B-4E13-A2C3-3FA97346200F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2366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a 28x28 MNIST image means 784 neurons, If I have 200 hundred neuron in First hidden layer means 784x200 = 156800</a:t>
            </a:r>
          </a:p>
          <a:p>
            <a:r>
              <a:rPr lang="en-US" dirty="0"/>
              <a:t>And at output we have to have 10 neurons (one for each digit), so total number of weights 156800+ 2000= 1,58,800 = One Lakh fifty eight thousand eight hundred!!!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174BF-2B03-4B88-B99F-D5191C6C1392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093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a 28x28 MNIST image means 784 neurons, If I have 200 hundred neuron in First hidden layer means 784x200 = 156800</a:t>
            </a:r>
          </a:p>
          <a:p>
            <a:r>
              <a:rPr lang="en-US" dirty="0"/>
              <a:t>And at output we have to have 10 neurons (one for each digit), so total number of weights 156800+ 2000= 1,58,800 = One Lakh fifty eight thousand eight hundred!!!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174BF-2B03-4B88-B99F-D5191C6C1392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880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a 28x28 MNIST image means 784 neurons, If I have 200 hundred neuron in First hidden layer means 784x200 = 156800</a:t>
            </a:r>
          </a:p>
          <a:p>
            <a:r>
              <a:rPr lang="en-US" dirty="0"/>
              <a:t>And at output we have to have 10 neurons (one for each digit), so total number of weights 156800+ 2000= 1,58,800 = One Lakh fifty eight thousand eight hundred!!!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174BF-2B03-4B88-B99F-D5191C6C1392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857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Neocognitron</a:t>
            </a:r>
            <a:r>
              <a:rPr lang="en-US" dirty="0"/>
              <a:t> also inspired from visual cortex. </a:t>
            </a:r>
          </a:p>
          <a:p>
            <a:r>
              <a:rPr lang="en-US" dirty="0"/>
              <a:t>So these cells in the Receptive fields they are acting as local filters over the input space. Thus good foe detecting the spatial correlation present in neural images.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174BF-2B03-4B88-B99F-D5191C6C1392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012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64D58-ED94-934F-9E99-B903D067C3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61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Augmentation is used to achieve Shift and rotation invariance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174BF-2B03-4B88-B99F-D5191C6C1392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465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64D58-ED94-934F-9E99-B903D067C3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8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8637" y="601725"/>
            <a:ext cx="4152489" cy="1906073"/>
          </a:xfrm>
        </p:spPr>
        <p:txBody>
          <a:bodyPr bIns="0" anchor="b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8637" y="2648404"/>
            <a:ext cx="4152489" cy="733216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200" b="0" cap="all" baseline="0">
                <a:solidFill>
                  <a:schemeClr val="tx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58636" y="246981"/>
            <a:ext cx="2253322" cy="2319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7186" y="4660242"/>
            <a:ext cx="601504" cy="377684"/>
          </a:xfrm>
        </p:spPr>
        <p:txBody>
          <a:bodyPr/>
          <a:lstStyle>
            <a:lvl1pPr>
              <a:defRPr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fld id="{CF80C4C3-DFD1-1348-BA72-F24796CD4F1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86" y="343736"/>
            <a:ext cx="0" cy="1908568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4648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3983" y="478882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6987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88522" y="660952"/>
            <a:ext cx="827270" cy="343319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1560" y="660952"/>
            <a:ext cx="3906880" cy="343319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5188521" y="539455"/>
            <a:ext cx="822605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049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94" y="589941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1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559" y="1317097"/>
            <a:ext cx="4143811" cy="1415963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1559" y="2854647"/>
            <a:ext cx="4143811" cy="759697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84324" y="478882"/>
            <a:ext cx="0" cy="2133830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69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560" y="603668"/>
            <a:ext cx="4859566" cy="79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559" y="1510452"/>
            <a:ext cx="2309768" cy="25781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1357" y="1510453"/>
            <a:ext cx="2309768" cy="25781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90982" y="603668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111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560" y="603124"/>
            <a:ext cx="4859567" cy="7922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1560" y="1514663"/>
            <a:ext cx="2309768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1560" y="2118203"/>
            <a:ext cx="2309768" cy="19833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1357" y="1517253"/>
            <a:ext cx="2309768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1357" y="2116119"/>
            <a:ext cx="2309768" cy="19780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94" y="594987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232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57430" y="589941"/>
            <a:ext cx="0" cy="800376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807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291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518" y="599230"/>
            <a:ext cx="1747226" cy="1685338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9992" y="599230"/>
            <a:ext cx="2871134" cy="349412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1559" y="2404119"/>
            <a:ext cx="1748249" cy="1686136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94" y="478882"/>
            <a:ext cx="0" cy="1685338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580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3747376" y="361629"/>
            <a:ext cx="2633540" cy="3861826"/>
            <a:chOff x="4996501" y="482171"/>
            <a:chExt cx="3511387" cy="5149101"/>
          </a:xfrm>
        </p:grpSpPr>
        <p:sp>
          <p:nvSpPr>
            <p:cNvPr id="14" name="Rectangle 13"/>
            <p:cNvSpPr/>
            <p:nvPr/>
          </p:nvSpPr>
          <p:spPr>
            <a:xfrm>
              <a:off x="4996501" y="482171"/>
              <a:ext cx="3511387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5312152" y="812506"/>
              <a:ext cx="2883013" cy="4479361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51" y="847135"/>
            <a:ext cx="2364662" cy="137293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30096" y="841908"/>
            <a:ext cx="1676249" cy="289974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1559" y="2359494"/>
            <a:ext cx="2361274" cy="1502807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51559" y="4102393"/>
            <a:ext cx="2365254" cy="240092"/>
          </a:xfrm>
        </p:spPr>
        <p:txBody>
          <a:bodyPr/>
          <a:lstStyle>
            <a:lvl1pPr algn="l">
              <a:defRPr/>
            </a:lvl1pPr>
          </a:lstStyle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52190" y="238981"/>
            <a:ext cx="2364623" cy="24069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0C4C3-DFD1-1348-BA72-F24796CD4F1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70877" y="479679"/>
            <a:ext cx="0" cy="1620843"/>
          </a:xfrm>
          <a:prstGeom prst="line">
            <a:avLst/>
          </a:prstGeom>
          <a:ln>
            <a:tailEnd type="non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288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511800"/>
            <a:ext cx="6858000" cy="311049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873" b="-2873"/>
          <a:stretch/>
        </p:blipFill>
        <p:spPr>
          <a:xfrm>
            <a:off x="0" y="4622292"/>
            <a:ext cx="6858000" cy="53662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51560" y="603391"/>
            <a:ext cx="4859566" cy="7869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1560" y="1511800"/>
            <a:ext cx="4859566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34907" y="247778"/>
            <a:ext cx="1776219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4E981-153C-2348-9BAB-897772E9452E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51560" y="246981"/>
            <a:ext cx="2956562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7194" y="4728601"/>
            <a:ext cx="596810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fld id="{CF80C4C3-DFD1-1348-BA72-F24796CD4F1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4628454"/>
            <a:ext cx="6858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40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3" r:id="rId1"/>
    <p:sldLayoutId id="2147484374" r:id="rId2"/>
    <p:sldLayoutId id="2147484375" r:id="rId3"/>
    <p:sldLayoutId id="2147484376" r:id="rId4"/>
    <p:sldLayoutId id="2147484377" r:id="rId5"/>
    <p:sldLayoutId id="2147484378" r:id="rId6"/>
    <p:sldLayoutId id="2147484379" r:id="rId7"/>
    <p:sldLayoutId id="2147484380" r:id="rId8"/>
    <p:sldLayoutId id="2147484381" r:id="rId9"/>
    <p:sldLayoutId id="2147484382" r:id="rId10"/>
    <p:sldLayoutId id="2147484383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51435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rmfadjar.deviantart.com/art/Doraemon-Boxing-dora-375356613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5.png&amp;ehk=gEMAhkIoSMGQJ7kqtszmvw&amp;r=0&amp;pid=OfficeInsert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3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image" Target="../media/image39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38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3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10" Type="http://schemas.openxmlformats.org/officeDocument/2006/relationships/image" Target="../media/image41.png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40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41.png"/><Relationship Id="rId5" Type="http://schemas.openxmlformats.org/officeDocument/2006/relationships/diagramQuickStyle" Target="../diagrams/quickStyle4.xml"/><Relationship Id="rId10" Type="http://schemas.openxmlformats.org/officeDocument/2006/relationships/image" Target="../media/image40.png"/><Relationship Id="rId4" Type="http://schemas.openxmlformats.org/officeDocument/2006/relationships/diagramLayout" Target="../diagrams/layout4.xml"/><Relationship Id="rId9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11" Type="http://schemas.openxmlformats.org/officeDocument/2006/relationships/image" Target="../media/image41.png"/><Relationship Id="rId5" Type="http://schemas.openxmlformats.org/officeDocument/2006/relationships/diagramQuickStyle" Target="../diagrams/quickStyle5.xml"/><Relationship Id="rId10" Type="http://schemas.openxmlformats.org/officeDocument/2006/relationships/image" Target="../media/image40.png"/><Relationship Id="rId4" Type="http://schemas.openxmlformats.org/officeDocument/2006/relationships/diagramLayout" Target="../diagrams/layout5.xml"/><Relationship Id="rId9" Type="http://schemas.openxmlformats.org/officeDocument/2006/relationships/image" Target="../media/image3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&amp;ehk=gEMAhkIoSMGQJ7kqtszmvw&amp;r=0&amp;pid=OfficeInsert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://rmfadjar.deviantart.com/art/Doraemon-Boxing-dora-375356613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&amp;ehk=gEMAhkIoSMGQJ7kqtszmvw&amp;r=0&amp;pid=OfficeInsert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hyperlink" Target="http://rmfadjar.deviantart.com/art/Doraemon-Boxing-dora-37535661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3D30D-1F8E-A945-88BB-B6646FF43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0545" y="908317"/>
            <a:ext cx="4940046" cy="1343025"/>
          </a:xfrm>
        </p:spPr>
        <p:txBody>
          <a:bodyPr>
            <a:normAutofit/>
          </a:bodyPr>
          <a:lstStyle/>
          <a:p>
            <a:r>
              <a:rPr lang="en-IN" b="1" dirty="0"/>
              <a:t>Two days workshop on Deep Learning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FD7363-CF08-054A-8D7F-72F7EF311C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985" y="2459820"/>
            <a:ext cx="5143500" cy="431298"/>
          </a:xfrm>
        </p:spPr>
        <p:txBody>
          <a:bodyPr>
            <a:noAutofit/>
          </a:bodyPr>
          <a:lstStyle/>
          <a:p>
            <a:r>
              <a:rPr lang="en-US" sz="2000" dirty="0"/>
              <a:t>Under Auspices of Lead India AI</a:t>
            </a: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3DA24A-D22A-9A4E-A868-EFF7D19F31F8}"/>
              </a:ext>
            </a:extLst>
          </p:cNvPr>
          <p:cNvSpPr txBox="1"/>
          <p:nvPr/>
        </p:nvSpPr>
        <p:spPr>
          <a:xfrm>
            <a:off x="531985" y="3018867"/>
            <a:ext cx="5063201" cy="901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/>
              <a:t>Dr</a:t>
            </a:r>
            <a:r>
              <a:rPr lang="en-US" sz="1500" dirty="0"/>
              <a:t> </a:t>
            </a:r>
            <a:r>
              <a:rPr lang="en-US" sz="1500" dirty="0" err="1"/>
              <a:t>Amita</a:t>
            </a:r>
            <a:r>
              <a:rPr lang="en-US" sz="1500" dirty="0"/>
              <a:t> Kapoor</a:t>
            </a:r>
          </a:p>
          <a:p>
            <a:r>
              <a:rPr lang="en-US" sz="1500" dirty="0"/>
              <a:t>Associate Professor, </a:t>
            </a:r>
          </a:p>
          <a:p>
            <a:r>
              <a:rPr lang="en-US" sz="1500" dirty="0"/>
              <a:t>Shaheed </a:t>
            </a:r>
            <a:r>
              <a:rPr lang="en-US" sz="1500" dirty="0" err="1"/>
              <a:t>Rajguru</a:t>
            </a:r>
            <a:r>
              <a:rPr lang="en-US" sz="1500" dirty="0"/>
              <a:t> College of Applied Sciences for Women</a:t>
            </a:r>
          </a:p>
          <a:p>
            <a:endParaRPr lang="en-US" sz="76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BFEC96-5CB7-4346-B7F2-82D3F17EF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9623" b="89958" l="8374" r="89655">
                        <a14:foregroundMark x1="8374" y1="40167" x2="14286" y2="64854"/>
                        <a14:foregroundMark x1="83251" y1="43515" x2="85714" y2="63180"/>
                        <a14:foregroundMark x1="85714" y1="43933" x2="86207" y2="63180"/>
                        <a14:foregroundMark x1="44828" y1="34728" x2="31527" y2="43515"/>
                        <a14:foregroundMark x1="49754" y1="27197" x2="78325" y2="51883"/>
                        <a14:foregroundMark x1="78325" y1="51883" x2="55172" y2="33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77389" y="1028292"/>
            <a:ext cx="896241" cy="105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29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E8C39-3B7A-46F6-BA25-1D95669C6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vs MLP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48428-FF77-4501-8F05-79E6E3069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MLP: Number of trainable parameters become extremely large</a:t>
            </a:r>
          </a:p>
          <a:p>
            <a:r>
              <a:rPr lang="en-US" dirty="0"/>
              <a:t>CNN: Little or no invariance to shifting, scaling etc.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87B8FF2-6181-405D-AA12-82AB3AE005CF}"/>
                  </a:ext>
                </a:extLst>
              </p:cNvPr>
              <p:cNvSpPr txBox="1"/>
              <p:nvPr/>
            </p:nvSpPr>
            <p:spPr>
              <a:xfrm>
                <a:off x="2149249" y="4218894"/>
                <a:ext cx="998084" cy="209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759" i="1">
                          <a:latin typeface="Cambria Math" panose="02040503050406030204" pitchFamily="18" charset="0"/>
                        </a:rPr>
                        <m:t>28 </m:t>
                      </m:r>
                      <m:r>
                        <a:rPr lang="en-US" sz="759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×28=784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87B8FF2-6181-405D-AA12-82AB3AE005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9249" y="4218894"/>
                <a:ext cx="998084" cy="20916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7A3868D-9174-4B63-8411-AB26B72416B5}"/>
                  </a:ext>
                </a:extLst>
              </p:cNvPr>
              <p:cNvSpPr txBox="1"/>
              <p:nvPr/>
            </p:nvSpPr>
            <p:spPr>
              <a:xfrm>
                <a:off x="3552743" y="4280126"/>
                <a:ext cx="660027" cy="209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759" i="1">
                          <a:latin typeface="Cambria Math" panose="02040503050406030204" pitchFamily="18" charset="0"/>
                        </a:rPr>
                        <m:t>200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7A3868D-9174-4B63-8411-AB26B72416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2743" y="4280126"/>
                <a:ext cx="660027" cy="20916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6782C1A-4ADC-40FB-A3BE-FAAD90697467}"/>
                  </a:ext>
                </a:extLst>
              </p:cNvPr>
              <p:cNvSpPr txBox="1"/>
              <p:nvPr/>
            </p:nvSpPr>
            <p:spPr>
              <a:xfrm>
                <a:off x="4556951" y="4261756"/>
                <a:ext cx="660027" cy="209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759" i="1">
                          <a:latin typeface="Cambria Math" panose="02040503050406030204" pitchFamily="18" charset="0"/>
                        </a:rPr>
                        <m:t>10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6782C1A-4ADC-40FB-A3BE-FAAD906974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6951" y="4261756"/>
                <a:ext cx="660027" cy="20916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D8657CE3-ED89-49FF-BF02-182B9AD025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91" y="2607615"/>
            <a:ext cx="1822071" cy="18863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67B338-86E8-47CC-A91D-F79BF187A5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475" y="2671312"/>
            <a:ext cx="983163" cy="10178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E7F0023-8C0A-40D4-9FBB-11DC17002B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305942" y="2607615"/>
            <a:ext cx="1822071" cy="1886380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high confidence">
            <a:extLst>
              <a:ext uri="{FF2B5EF4-FFF2-40B4-BE49-F238E27FC236}">
                <a16:creationId xmlns:a16="http://schemas.microsoft.com/office/drawing/2014/main" id="{9777D7C8-5086-409E-A89C-8A95C64504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797705" y="753217"/>
            <a:ext cx="926864" cy="67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307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38F4B-D67D-4338-ABA4-D5493474A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55265-38C1-4A90-A29E-0483FAF87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Improvement over MLP</a:t>
            </a:r>
          </a:p>
          <a:p>
            <a:r>
              <a:rPr lang="en-US" dirty="0"/>
              <a:t>Inspired by organization of animal visual cortex</a:t>
            </a:r>
          </a:p>
          <a:p>
            <a:pPr lvl="1"/>
            <a:r>
              <a:rPr lang="en-US" dirty="0"/>
              <a:t>Hubel and Wiesel’s (1968) work on cat’s visual cortex.</a:t>
            </a:r>
          </a:p>
          <a:p>
            <a:pPr lvl="1"/>
            <a:r>
              <a:rPr lang="en-US" dirty="0"/>
              <a:t>Visual Cortex contains a complex arrangement of cells.</a:t>
            </a:r>
          </a:p>
          <a:p>
            <a:pPr lvl="1"/>
            <a:r>
              <a:rPr lang="en-US" dirty="0"/>
              <a:t>Cells sensitive to small sub regions of the visual field: Receptive Field</a:t>
            </a:r>
          </a:p>
          <a:p>
            <a:pPr lvl="1"/>
            <a:r>
              <a:rPr lang="en-US" dirty="0"/>
              <a:t>These sub-regions are tiled to cover the entire visual field.</a:t>
            </a:r>
          </a:p>
          <a:p>
            <a:pPr lvl="1"/>
            <a:r>
              <a:rPr lang="en-US" dirty="0"/>
              <a:t> Two basic cell types:</a:t>
            </a:r>
          </a:p>
          <a:p>
            <a:pPr lvl="2"/>
            <a:r>
              <a:rPr lang="en-US" dirty="0"/>
              <a:t>Simple cells: respond maximally to specific edges/patterns</a:t>
            </a:r>
          </a:p>
          <a:p>
            <a:pPr lvl="2"/>
            <a:r>
              <a:rPr lang="en-US" dirty="0"/>
              <a:t>Complex cells: have larger receptive fields and are locally invariant.</a:t>
            </a:r>
          </a:p>
          <a:p>
            <a:pPr lvl="1"/>
            <a:endParaRPr lang="en-IN" dirty="0"/>
          </a:p>
        </p:txBody>
      </p:sp>
      <p:pic>
        <p:nvPicPr>
          <p:cNvPr id="5" name="Picture 4" descr="A close up of a coral&#10;&#10;Description generated with high confidence">
            <a:extLst>
              <a:ext uri="{FF2B5EF4-FFF2-40B4-BE49-F238E27FC236}">
                <a16:creationId xmlns:a16="http://schemas.microsoft.com/office/drawing/2014/main" id="{C0DD9F16-22E9-4C09-8111-A5541BD9F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34" y="3578762"/>
            <a:ext cx="1442889" cy="128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051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B7EEC-85A0-8D41-BA30-6E97399FB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Visual Cortex Cell Recording">
            <a:hlinkClick r:id="" action="ppaction://media"/>
            <a:extLst>
              <a:ext uri="{FF2B5EF4-FFF2-40B4-BE49-F238E27FC236}">
                <a16:creationId xmlns:a16="http://schemas.microsoft.com/office/drawing/2014/main" id="{322432DD-E200-584F-AC44-E5AEEE7F64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0326" y="327701"/>
            <a:ext cx="5031189" cy="3772813"/>
          </a:xfrm>
        </p:spPr>
      </p:pic>
    </p:spTree>
    <p:extLst>
      <p:ext uri="{BB962C8B-B14F-4D97-AF65-F5344CB8AC3E}">
        <p14:creationId xmlns:p14="http://schemas.microsoft.com/office/powerpoint/2010/main" val="5549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Was proposed first by </a:t>
            </a:r>
            <a:r>
              <a:rPr lang="en-US" dirty="0" err="1"/>
              <a:t>Yann</a:t>
            </a:r>
            <a:r>
              <a:rPr lang="en-US" dirty="0"/>
              <a:t> </a:t>
            </a:r>
            <a:r>
              <a:rPr lang="en-US" dirty="0" err="1"/>
              <a:t>LeCun</a:t>
            </a:r>
            <a:r>
              <a:rPr lang="en-US" dirty="0"/>
              <a:t> in 1988 for the recognition of handwritten digits (MNIST). </a:t>
            </a:r>
          </a:p>
        </p:txBody>
      </p:sp>
      <p:pic>
        <p:nvPicPr>
          <p:cNvPr id="4" name="Picture 3" descr="Screen Shot 2018-01-10 at 8.35.5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09" y="2675466"/>
            <a:ext cx="1343025" cy="1485900"/>
          </a:xfrm>
          <a:prstGeom prst="rect">
            <a:avLst/>
          </a:prstGeom>
        </p:spPr>
      </p:pic>
      <p:pic>
        <p:nvPicPr>
          <p:cNvPr id="7" name="Picture 6" descr="lenet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751" y="2571750"/>
            <a:ext cx="3048000" cy="190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48833" y="4930917"/>
            <a:ext cx="1776448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Image Source: http://</a:t>
            </a:r>
            <a:r>
              <a:rPr lang="en-US" sz="750" dirty="0" err="1">
                <a:solidFill>
                  <a:schemeClr val="bg1"/>
                </a:solidFill>
              </a:rPr>
              <a:t>yann.lecun.com</a:t>
            </a:r>
            <a:r>
              <a:rPr lang="en-US" sz="75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33794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1E399-FF5E-4D74-9C5A-EDA294965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74A77-3B54-4D7F-8D5B-9127790BD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1669851"/>
            <a:ext cx="5915025" cy="2447628"/>
          </a:xfrm>
        </p:spPr>
        <p:txBody>
          <a:bodyPr/>
          <a:lstStyle/>
          <a:p>
            <a:r>
              <a:rPr lang="en-US" dirty="0"/>
              <a:t>A feed forward network</a:t>
            </a:r>
          </a:p>
          <a:p>
            <a:r>
              <a:rPr lang="en-US" dirty="0"/>
              <a:t>They extract topological properties from an image.</a:t>
            </a:r>
          </a:p>
          <a:p>
            <a:r>
              <a:rPr lang="en-US" dirty="0"/>
              <a:t>Consists of multiples of convolution layer, </a:t>
            </a:r>
            <a:r>
              <a:rPr lang="en-US" dirty="0" err="1"/>
              <a:t>ReLu</a:t>
            </a:r>
            <a:r>
              <a:rPr lang="en-US" dirty="0"/>
              <a:t> Layer followed by Pooling layer.</a:t>
            </a:r>
          </a:p>
          <a:p>
            <a:r>
              <a:rPr lang="en-US" dirty="0"/>
              <a:t>Shared weights</a:t>
            </a:r>
            <a:endParaRPr lang="en-IN" dirty="0"/>
          </a:p>
        </p:txBody>
      </p:sp>
      <p:pic>
        <p:nvPicPr>
          <p:cNvPr id="17" name="Picture 16" descr="A picture containing map, text&#10;&#10;Description generated with very high confidence">
            <a:extLst>
              <a:ext uri="{FF2B5EF4-FFF2-40B4-BE49-F238E27FC236}">
                <a16:creationId xmlns:a16="http://schemas.microsoft.com/office/drawing/2014/main" id="{B4F9F38A-EDDD-4A39-9543-A45C3EF9729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877" y="2786353"/>
            <a:ext cx="4525438" cy="15289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F958D25-9A1C-487D-BFD7-A0EC89F9AFE0}"/>
              </a:ext>
            </a:extLst>
          </p:cNvPr>
          <p:cNvSpPr txBox="1"/>
          <p:nvPr/>
        </p:nvSpPr>
        <p:spPr>
          <a:xfrm>
            <a:off x="1644" y="4292813"/>
            <a:ext cx="52202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Image Source: https://www.mathworks.com/discovery/convolutional-neural-network.html</a:t>
            </a:r>
          </a:p>
        </p:txBody>
      </p:sp>
    </p:spTree>
    <p:extLst>
      <p:ext uri="{BB962C8B-B14F-4D97-AF65-F5344CB8AC3E}">
        <p14:creationId xmlns:p14="http://schemas.microsoft.com/office/powerpoint/2010/main" val="1581411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CNN-Architecture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CNN consists of four main parts:</a:t>
            </a:r>
          </a:p>
          <a:p>
            <a:pPr lvl="1"/>
            <a:r>
              <a:rPr lang="en-US" dirty="0"/>
              <a:t>Convolution</a:t>
            </a:r>
          </a:p>
          <a:p>
            <a:pPr lvl="1"/>
            <a:r>
              <a:rPr lang="en-US" dirty="0"/>
              <a:t>Non Linearity</a:t>
            </a:r>
          </a:p>
          <a:p>
            <a:pPr lvl="1"/>
            <a:r>
              <a:rPr lang="en-US" dirty="0"/>
              <a:t>Pooling</a:t>
            </a:r>
          </a:p>
          <a:p>
            <a:pPr lvl="1"/>
            <a:r>
              <a:rPr lang="en-US" dirty="0"/>
              <a:t>Classification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48833" y="4930917"/>
            <a:ext cx="2377574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Image Source: https://</a:t>
            </a:r>
            <a:r>
              <a:rPr lang="en-US" sz="750" dirty="0" err="1">
                <a:solidFill>
                  <a:schemeClr val="bg1"/>
                </a:solidFill>
              </a:rPr>
              <a:t>www.clarifai.com</a:t>
            </a:r>
            <a:r>
              <a:rPr lang="en-US" sz="750" dirty="0">
                <a:solidFill>
                  <a:schemeClr val="bg1"/>
                </a:solidFill>
              </a:rPr>
              <a:t>/technology</a:t>
            </a:r>
          </a:p>
        </p:txBody>
      </p:sp>
      <p:pic>
        <p:nvPicPr>
          <p:cNvPr id="5" name="Picture 4" descr="Screen Shot 2018-01-10 at 9.37.16 PM.png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6" r="2470"/>
          <a:stretch/>
        </p:blipFill>
        <p:spPr>
          <a:xfrm>
            <a:off x="552375" y="3100751"/>
            <a:ext cx="5730553" cy="183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803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and filters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881" y="1553135"/>
            <a:ext cx="3246702" cy="3136526"/>
          </a:xfrm>
        </p:spPr>
        <p:txBody>
          <a:bodyPr>
            <a:normAutofit/>
          </a:bodyPr>
          <a:lstStyle/>
          <a:p>
            <a:r>
              <a:rPr lang="en-US" dirty="0"/>
              <a:t>Convolution is an old signal processing trick</a:t>
            </a:r>
          </a:p>
          <a:p>
            <a:r>
              <a:rPr lang="en-US" dirty="0"/>
              <a:t>Process of adding each element of the image to its local neighbors, weighted by the kernel (filter).</a:t>
            </a:r>
          </a:p>
          <a:p>
            <a:r>
              <a:rPr lang="en-US" dirty="0"/>
              <a:t>Traditionally it involves flipping both the rows and columns of the kernel and then multiplying locally similar entries and summing.</a:t>
            </a:r>
          </a:p>
        </p:txBody>
      </p:sp>
      <p:pic>
        <p:nvPicPr>
          <p:cNvPr id="4" name="Picture 3" descr="Screen Shot 2018-01-11 at 9.41.52 PM.png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804" y="1277968"/>
            <a:ext cx="921346" cy="907491"/>
          </a:xfrm>
          <a:prstGeom prst="rect">
            <a:avLst/>
          </a:prstGeom>
        </p:spPr>
      </p:pic>
      <p:pic>
        <p:nvPicPr>
          <p:cNvPr id="5" name="Picture 4" descr="Screen Shot 2018-01-11 at 9.40.40 PM.png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967" y="2445495"/>
            <a:ext cx="2978517" cy="237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87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and filters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881" y="1553135"/>
            <a:ext cx="3722952" cy="2743699"/>
          </a:xfrm>
        </p:spPr>
        <p:txBody>
          <a:bodyPr>
            <a:noAutofit/>
          </a:bodyPr>
          <a:lstStyle/>
          <a:p>
            <a:pPr marL="0" indent="0">
              <a:lnSpc>
                <a:spcPct val="60000"/>
              </a:lnSpc>
              <a:buNone/>
            </a:pPr>
            <a:r>
              <a:rPr lang="mr-IN" sz="1050" dirty="0"/>
              <a:t>kernel = np.array([[ 1,  2,  1],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mr-IN" sz="1050" dirty="0"/>
              <a:t>                   [ 0,  0,  0],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mr-IN" sz="1050" dirty="0"/>
              <a:t>                   [-1, -2, -1]])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mr-IN" sz="1050" dirty="0"/>
              <a:t>k2 = np.flip(np.fliplr(kernel),0)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mr-IN" sz="1050" dirty="0"/>
              <a:t>filtered = cv2.filter2D(src=image, kernel=k2, ddepth=-1)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mr-IN" sz="1050" dirty="0"/>
              <a:t>plt.subplot(121)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mr-IN" sz="1050" dirty="0"/>
              <a:t>plt.imshow(image, cmap='gray')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mr-IN" sz="1050" dirty="0"/>
              <a:t>plt.subplot(122)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mr-IN" sz="1050" dirty="0"/>
              <a:t>plt.imshow(filtered, cmap='gray')</a:t>
            </a:r>
            <a:endParaRPr lang="en-US" sz="105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867" y="2877608"/>
            <a:ext cx="3657600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606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in CNN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flip is needed</a:t>
            </a:r>
          </a:p>
        </p:txBody>
      </p:sp>
      <p:pic>
        <p:nvPicPr>
          <p:cNvPr id="5" name="Picture 4" descr="convolution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84" y="1936750"/>
            <a:ext cx="3928676" cy="286808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1436351" y="4884750"/>
            <a:ext cx="4328429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Image Source:  http://</a:t>
            </a:r>
            <a:r>
              <a:rPr lang="en-US" sz="750" dirty="0" err="1">
                <a:solidFill>
                  <a:schemeClr val="bg1"/>
                </a:solidFill>
              </a:rPr>
              <a:t>ufldl.stanford.edu</a:t>
            </a:r>
            <a:r>
              <a:rPr lang="en-US" sz="750" dirty="0">
                <a:solidFill>
                  <a:schemeClr val="bg1"/>
                </a:solidFill>
              </a:rPr>
              <a:t>/tutorial/supervised/</a:t>
            </a:r>
            <a:r>
              <a:rPr lang="en-US" sz="750" dirty="0" err="1">
                <a:solidFill>
                  <a:schemeClr val="bg1"/>
                </a:solidFill>
              </a:rPr>
              <a:t>FeatureExtractionUsingConvolution</a:t>
            </a:r>
            <a:r>
              <a:rPr lang="en-US" sz="75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034115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863203" y="228600"/>
            <a:ext cx="5194697" cy="971550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en-US" dirty="0">
                <a:latin typeface="Tahoma" charset="0"/>
              </a:rPr>
              <a:t>Convolution in CNN</a:t>
            </a:r>
            <a:endParaRPr lang="en-US" i="1" dirty="0">
              <a:latin typeface="Tahoma" charset="0"/>
            </a:endParaRP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5668" y="1657350"/>
            <a:ext cx="5947833" cy="3189817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100" dirty="0"/>
              <a:t>Convolution provides three important ideas that help improve machine learning systems</a:t>
            </a:r>
          </a:p>
          <a:p>
            <a:pPr eaLnBrk="1" hangingPunct="1">
              <a:lnSpc>
                <a:spcPct val="90000"/>
              </a:lnSpc>
            </a:pPr>
            <a:endParaRPr lang="en-US" sz="2100" dirty="0"/>
          </a:p>
          <a:p>
            <a:pPr marL="728663" lvl="1" indent="-385763">
              <a:lnSpc>
                <a:spcPct val="90000"/>
              </a:lnSpc>
              <a:buFont typeface="Tahoma" charset="0"/>
              <a:buAutoNum type="arabicPeriod"/>
            </a:pPr>
            <a:r>
              <a:rPr lang="en-US" sz="2100" dirty="0"/>
              <a:t>Sparse interactions: kernel smaller than input</a:t>
            </a:r>
          </a:p>
          <a:p>
            <a:pPr marL="728663" lvl="1" indent="-385763">
              <a:lnSpc>
                <a:spcPct val="90000"/>
              </a:lnSpc>
              <a:buFont typeface="Tahoma" charset="0"/>
              <a:buAutoNum type="arabicPeriod"/>
            </a:pPr>
            <a:r>
              <a:rPr lang="en-US" sz="2100" dirty="0"/>
              <a:t>Parameter sharing: The network has </a:t>
            </a:r>
            <a:r>
              <a:rPr lang="en-US" sz="2100" dirty="0">
                <a:solidFill>
                  <a:srgbClr val="FFFFFF"/>
                </a:solidFill>
              </a:rPr>
              <a:t>tied </a:t>
            </a:r>
            <a:r>
              <a:rPr lang="en-US" sz="2100" dirty="0"/>
              <a:t>weights (shared)</a:t>
            </a:r>
          </a:p>
          <a:p>
            <a:pPr marL="728663" lvl="1" indent="-385763">
              <a:lnSpc>
                <a:spcPct val="90000"/>
              </a:lnSpc>
              <a:buFont typeface="Tahoma" charset="0"/>
              <a:buAutoNum type="arabicPeriod"/>
            </a:pPr>
            <a:r>
              <a:rPr lang="en-US" sz="2100" dirty="0" err="1"/>
              <a:t>Equivariant</a:t>
            </a:r>
            <a:r>
              <a:rPr lang="en-US" sz="2100" dirty="0"/>
              <a:t> representations: parameter sharing causes </a:t>
            </a:r>
            <a:r>
              <a:rPr lang="en-US" sz="2100" dirty="0" err="1"/>
              <a:t>equivariance</a:t>
            </a:r>
            <a:r>
              <a:rPr lang="en-US" sz="2100" dirty="0"/>
              <a:t> to translation</a:t>
            </a:r>
          </a:p>
          <a:p>
            <a:pPr marL="342900" lvl="1" indent="0">
              <a:lnSpc>
                <a:spcPct val="90000"/>
              </a:lnSpc>
              <a:buNone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487322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FFE96-74CD-4649-AB81-378DF4EC1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Yesterday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797C-581A-EF4E-8474-358180372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McCulloch Pitts Model</a:t>
            </a:r>
          </a:p>
          <a:p>
            <a:r>
              <a:rPr lang="en-US" dirty="0"/>
              <a:t>Single Layer Perceptron</a:t>
            </a:r>
          </a:p>
          <a:p>
            <a:r>
              <a:rPr lang="en-US" dirty="0"/>
              <a:t>Multi Layered Perceptron</a:t>
            </a:r>
          </a:p>
        </p:txBody>
      </p:sp>
    </p:spTree>
    <p:extLst>
      <p:ext uri="{BB962C8B-B14F-4D97-AF65-F5344CB8AC3E}">
        <p14:creationId xmlns:p14="http://schemas.microsoft.com/office/powerpoint/2010/main" val="25213919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Average/Max Pooling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-7445" r="-7445"/>
          <a:stretch>
            <a:fillRect/>
          </a:stretch>
        </p:blipFill>
        <p:spPr>
          <a:xfrm>
            <a:off x="573880" y="1658968"/>
            <a:ext cx="5709048" cy="3136526"/>
          </a:xfrm>
        </p:spPr>
      </p:pic>
    </p:spTree>
    <p:extLst>
      <p:ext uri="{BB962C8B-B14F-4D97-AF65-F5344CB8AC3E}">
        <p14:creationId xmlns:p14="http://schemas.microsoft.com/office/powerpoint/2010/main" val="3395729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and padding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Stride: the step of the convolution operation.</a:t>
            </a:r>
          </a:p>
          <a:p>
            <a:r>
              <a:rPr lang="en-US" dirty="0"/>
              <a:t>It defines the shift in filter on an image at each step.</a:t>
            </a:r>
          </a:p>
          <a:p>
            <a:r>
              <a:rPr lang="en-US" dirty="0"/>
              <a:t>When the stride is 1 then we move the filters one pixel at a time. </a:t>
            </a:r>
          </a:p>
          <a:p>
            <a:r>
              <a:rPr lang="en-US" dirty="0"/>
              <a:t>It is convenient to pad the input volume with zeros around the border. </a:t>
            </a:r>
          </a:p>
          <a:p>
            <a:r>
              <a:rPr lang="en-US" dirty="0"/>
              <a:t> The nice feature of zero padding is that it will allow us to control the spatial size of the output volumes.</a:t>
            </a:r>
          </a:p>
          <a:p>
            <a:r>
              <a:rPr lang="en-US" dirty="0"/>
              <a:t>Both stride and padding are </a:t>
            </a:r>
            <a:r>
              <a:rPr lang="en-US" dirty="0" err="1"/>
              <a:t>hyperparameters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8270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and padding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size of the output image is affected by stride size and by padding: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709" y="2498911"/>
            <a:ext cx="3143250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494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94" name="群組 3"/>
          <p:cNvGrpSpPr>
            <a:grpSpLocks/>
          </p:cNvGrpSpPr>
          <p:nvPr/>
        </p:nvGrpSpPr>
        <p:grpSpPr bwMode="auto">
          <a:xfrm>
            <a:off x="561975" y="1706166"/>
            <a:ext cx="2180035" cy="2400300"/>
            <a:chOff x="-1626455" y="3999117"/>
            <a:chExt cx="2906568" cy="3201477"/>
          </a:xfrm>
        </p:grpSpPr>
        <p:pic>
          <p:nvPicPr>
            <p:cNvPr id="33825" name="圖片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 flipH="1">
              <a:off x="-1736746" y="4748962"/>
              <a:ext cx="3201477" cy="1701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文字方塊 5"/>
            <p:cNvSpPr txBox="1"/>
            <p:nvPr/>
          </p:nvSpPr>
          <p:spPr>
            <a:xfrm>
              <a:off x="-1626455" y="5442856"/>
              <a:ext cx="2906568" cy="738913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zh-TW" sz="1500" dirty="0">
                  <a:solidFill>
                    <a:srgbClr val="000000"/>
                  </a:solidFill>
                </a:rPr>
                <a:t>Fully Connected Feedforward network</a:t>
              </a:r>
              <a:endParaRPr lang="zh-TW" altLang="en-US" sz="15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3379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26963" y="144066"/>
            <a:ext cx="1297219" cy="902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文字方塊 8"/>
          <p:cNvSpPr txBox="1">
            <a:spLocks noChangeArrowheads="1"/>
          </p:cNvSpPr>
          <p:nvPr/>
        </p:nvSpPr>
        <p:spPr bwMode="auto">
          <a:xfrm>
            <a:off x="958454" y="1279922"/>
            <a:ext cx="153471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TW" sz="1800" dirty="0"/>
              <a:t>Cat/Dog </a:t>
            </a:r>
            <a:r>
              <a:rPr lang="mr-IN" altLang="zh-TW" sz="1800" dirty="0"/>
              <a:t>…</a:t>
            </a:r>
            <a:endParaRPr lang="zh-TW" altLang="en-US" sz="1800" dirty="0"/>
          </a:p>
        </p:txBody>
      </p:sp>
      <p:sp>
        <p:nvSpPr>
          <p:cNvPr id="10" name="矩形 10"/>
          <p:cNvSpPr/>
          <p:nvPr/>
        </p:nvSpPr>
        <p:spPr>
          <a:xfrm>
            <a:off x="3937442" y="1447129"/>
            <a:ext cx="1302543" cy="41736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1500" dirty="0">
                <a:solidFill>
                  <a:srgbClr val="000000"/>
                </a:solidFill>
              </a:rPr>
              <a:t>Convolution</a:t>
            </a:r>
            <a:endParaRPr lang="zh-TW" altLang="en-US" sz="1500" dirty="0">
              <a:solidFill>
                <a:srgbClr val="000000"/>
              </a:solidFill>
            </a:endParaRPr>
          </a:p>
        </p:txBody>
      </p:sp>
      <p:sp>
        <p:nvSpPr>
          <p:cNvPr id="11" name="矩形 12"/>
          <p:cNvSpPr/>
          <p:nvPr/>
        </p:nvSpPr>
        <p:spPr>
          <a:xfrm>
            <a:off x="3937442" y="2272138"/>
            <a:ext cx="1302543" cy="41736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1500" dirty="0">
                <a:solidFill>
                  <a:srgbClr val="000000"/>
                </a:solidFill>
              </a:rPr>
              <a:t>Max Pooling</a:t>
            </a:r>
            <a:endParaRPr lang="zh-TW" altLang="en-US" sz="1500" dirty="0">
              <a:solidFill>
                <a:srgbClr val="000000"/>
              </a:solidFill>
            </a:endParaRPr>
          </a:p>
        </p:txBody>
      </p:sp>
      <p:sp>
        <p:nvSpPr>
          <p:cNvPr id="12" name="矩形 13"/>
          <p:cNvSpPr/>
          <p:nvPr/>
        </p:nvSpPr>
        <p:spPr>
          <a:xfrm>
            <a:off x="3937442" y="3073298"/>
            <a:ext cx="1302543" cy="41736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1500" dirty="0">
                <a:solidFill>
                  <a:srgbClr val="000000"/>
                </a:solidFill>
              </a:rPr>
              <a:t>Convolution</a:t>
            </a:r>
            <a:endParaRPr lang="zh-TW" altLang="en-US" sz="1500" dirty="0">
              <a:solidFill>
                <a:srgbClr val="000000"/>
              </a:solidFill>
            </a:endParaRPr>
          </a:p>
        </p:txBody>
      </p:sp>
      <p:sp>
        <p:nvSpPr>
          <p:cNvPr id="13" name="矩形 14"/>
          <p:cNvSpPr/>
          <p:nvPr/>
        </p:nvSpPr>
        <p:spPr>
          <a:xfrm>
            <a:off x="3937442" y="3848237"/>
            <a:ext cx="1302543" cy="41736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1500" dirty="0">
                <a:solidFill>
                  <a:srgbClr val="000000"/>
                </a:solidFill>
              </a:rPr>
              <a:t>Max Pooling</a:t>
            </a:r>
            <a:endParaRPr lang="zh-TW" altLang="en-US" sz="1500" dirty="0">
              <a:solidFill>
                <a:srgbClr val="000000"/>
              </a:solidFill>
            </a:endParaRPr>
          </a:p>
        </p:txBody>
      </p:sp>
      <p:sp>
        <p:nvSpPr>
          <p:cNvPr id="14" name="文字方塊 15"/>
          <p:cNvSpPr txBox="1"/>
          <p:nvPr/>
        </p:nvSpPr>
        <p:spPr>
          <a:xfrm>
            <a:off x="2493164" y="4541750"/>
            <a:ext cx="1167743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en-US" altLang="zh-TW" sz="1800" dirty="0">
                <a:solidFill>
                  <a:srgbClr val="000000"/>
                </a:solidFill>
              </a:rPr>
              <a:t>Flattened</a:t>
            </a:r>
            <a:endParaRPr lang="zh-TW" altLang="en-US" sz="1800" dirty="0">
              <a:solidFill>
                <a:srgbClr val="000000"/>
              </a:solidFill>
            </a:endParaRPr>
          </a:p>
        </p:txBody>
      </p:sp>
      <p:sp>
        <p:nvSpPr>
          <p:cNvPr id="15" name="向下箭號 11"/>
          <p:cNvSpPr/>
          <p:nvPr/>
        </p:nvSpPr>
        <p:spPr>
          <a:xfrm>
            <a:off x="4401741" y="1088232"/>
            <a:ext cx="409575" cy="33218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/>
          </a:p>
        </p:txBody>
      </p:sp>
      <p:sp>
        <p:nvSpPr>
          <p:cNvPr id="16" name="向下箭號 17"/>
          <p:cNvSpPr/>
          <p:nvPr/>
        </p:nvSpPr>
        <p:spPr>
          <a:xfrm>
            <a:off x="4401741" y="1921669"/>
            <a:ext cx="409575" cy="33218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/>
          </a:p>
        </p:txBody>
      </p:sp>
      <p:sp>
        <p:nvSpPr>
          <p:cNvPr id="17" name="向下箭號 18"/>
          <p:cNvSpPr/>
          <p:nvPr/>
        </p:nvSpPr>
        <p:spPr>
          <a:xfrm>
            <a:off x="4401741" y="2740819"/>
            <a:ext cx="409575" cy="33099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/>
          </a:p>
        </p:txBody>
      </p:sp>
      <p:sp>
        <p:nvSpPr>
          <p:cNvPr id="18" name="向下箭號 19"/>
          <p:cNvSpPr/>
          <p:nvPr/>
        </p:nvSpPr>
        <p:spPr>
          <a:xfrm>
            <a:off x="4401741" y="3517107"/>
            <a:ext cx="409575" cy="33099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/>
          </a:p>
        </p:txBody>
      </p:sp>
      <p:sp>
        <p:nvSpPr>
          <p:cNvPr id="19" name="右彎箭號 16"/>
          <p:cNvSpPr/>
          <p:nvPr/>
        </p:nvSpPr>
        <p:spPr>
          <a:xfrm rot="10800000">
            <a:off x="3661172" y="4314826"/>
            <a:ext cx="1033463" cy="564356"/>
          </a:xfrm>
          <a:prstGeom prst="bentArrow">
            <a:avLst>
              <a:gd name="adj1" fmla="val 36585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>
              <a:solidFill>
                <a:schemeClr val="tx1"/>
              </a:solidFill>
            </a:endParaRPr>
          </a:p>
        </p:txBody>
      </p:sp>
      <p:sp>
        <p:nvSpPr>
          <p:cNvPr id="20" name="右彎箭號 21"/>
          <p:cNvSpPr/>
          <p:nvPr/>
        </p:nvSpPr>
        <p:spPr>
          <a:xfrm rot="16200000">
            <a:off x="1615678" y="4005263"/>
            <a:ext cx="726281" cy="928688"/>
          </a:xfrm>
          <a:prstGeom prst="bentArrow">
            <a:avLst>
              <a:gd name="adj1" fmla="val 28061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>
              <a:solidFill>
                <a:schemeClr val="tx1"/>
              </a:solidFill>
            </a:endParaRPr>
          </a:p>
        </p:txBody>
      </p:sp>
      <p:sp>
        <p:nvSpPr>
          <p:cNvPr id="21" name="矩形 23"/>
          <p:cNvSpPr/>
          <p:nvPr/>
        </p:nvSpPr>
        <p:spPr>
          <a:xfrm>
            <a:off x="471488" y="1921669"/>
            <a:ext cx="3276600" cy="30539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/>
          </a:p>
        </p:txBody>
      </p:sp>
      <p:sp>
        <p:nvSpPr>
          <p:cNvPr id="22" name="文字方塊 24"/>
          <p:cNvSpPr txBox="1"/>
          <p:nvPr/>
        </p:nvSpPr>
        <p:spPr>
          <a:xfrm>
            <a:off x="5029201" y="2743200"/>
            <a:ext cx="1572887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altLang="zh-TW" sz="1800" dirty="0"/>
              <a:t>A new image</a:t>
            </a:r>
            <a:endParaRPr lang="zh-TW" altLang="en-US" sz="1800" dirty="0"/>
          </a:p>
        </p:txBody>
      </p:sp>
      <p:sp>
        <p:nvSpPr>
          <p:cNvPr id="23" name="文字方塊 26"/>
          <p:cNvSpPr txBox="1"/>
          <p:nvPr/>
        </p:nvSpPr>
        <p:spPr>
          <a:xfrm>
            <a:off x="4857751" y="4457700"/>
            <a:ext cx="1572887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altLang="zh-TW" sz="1800" dirty="0"/>
              <a:t>A new image</a:t>
            </a:r>
            <a:endParaRPr lang="zh-TW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5565602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標題 1"/>
          <p:cNvSpPr>
            <a:spLocks noGrp="1"/>
          </p:cNvSpPr>
          <p:nvPr>
            <p:ph type="title"/>
          </p:nvPr>
        </p:nvSpPr>
        <p:spPr>
          <a:xfrm>
            <a:off x="471488" y="273844"/>
            <a:ext cx="5915025" cy="994172"/>
          </a:xfrm>
        </p:spPr>
        <p:txBody>
          <a:bodyPr/>
          <a:lstStyle/>
          <a:p>
            <a:r>
              <a:rPr lang="en-US" altLang="zh-TW">
                <a:latin typeface="Arial" charset="0"/>
              </a:rPr>
              <a:t>AlphaGo’s policy network</a:t>
            </a:r>
            <a:endParaRPr lang="zh-TW" altLang="en-US">
              <a:latin typeface="Arial" charset="0"/>
            </a:endParaRPr>
          </a:p>
        </p:txBody>
      </p:sp>
      <p:pic>
        <p:nvPicPr>
          <p:cNvPr id="6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2224088"/>
            <a:ext cx="6716316" cy="27634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文字方塊 4"/>
          <p:cNvSpPr txBox="1"/>
          <p:nvPr/>
        </p:nvSpPr>
        <p:spPr>
          <a:xfrm>
            <a:off x="114300" y="1771650"/>
            <a:ext cx="4993141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en-US" altLang="zh-TW" sz="1800" dirty="0">
                <a:solidFill>
                  <a:srgbClr val="000000"/>
                </a:solidFill>
              </a:rPr>
              <a:t>Note: </a:t>
            </a:r>
            <a:r>
              <a:rPr lang="en-US" altLang="zh-TW" sz="1800" dirty="0" err="1">
                <a:solidFill>
                  <a:srgbClr val="000000"/>
                </a:solidFill>
              </a:rPr>
              <a:t>AlphaGo</a:t>
            </a:r>
            <a:r>
              <a:rPr lang="en-US" altLang="zh-TW" sz="1800" dirty="0">
                <a:solidFill>
                  <a:srgbClr val="000000"/>
                </a:solidFill>
              </a:rPr>
              <a:t> does not use Max Pooling.</a:t>
            </a:r>
            <a:endParaRPr lang="zh-TW" altLang="en-US" sz="1800" dirty="0">
              <a:solidFill>
                <a:srgbClr val="000000"/>
              </a:solidFill>
            </a:endParaRPr>
          </a:p>
        </p:txBody>
      </p:sp>
      <p:cxnSp>
        <p:nvCxnSpPr>
          <p:cNvPr id="10" name="直線接點 9"/>
          <p:cNvCxnSpPr/>
          <p:nvPr/>
        </p:nvCxnSpPr>
        <p:spPr>
          <a:xfrm>
            <a:off x="5674519" y="2478881"/>
            <a:ext cx="99417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1"/>
          <p:cNvCxnSpPr/>
          <p:nvPr/>
        </p:nvCxnSpPr>
        <p:spPr>
          <a:xfrm>
            <a:off x="109537" y="2721769"/>
            <a:ext cx="51911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3"/>
          <p:cNvCxnSpPr/>
          <p:nvPr/>
        </p:nvCxnSpPr>
        <p:spPr>
          <a:xfrm>
            <a:off x="5617369" y="2721769"/>
            <a:ext cx="11049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5"/>
          <p:cNvCxnSpPr/>
          <p:nvPr/>
        </p:nvCxnSpPr>
        <p:spPr>
          <a:xfrm>
            <a:off x="109538" y="2950369"/>
            <a:ext cx="21621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7"/>
          <p:cNvCxnSpPr/>
          <p:nvPr/>
        </p:nvCxnSpPr>
        <p:spPr>
          <a:xfrm>
            <a:off x="3562350" y="2958704"/>
            <a:ext cx="221694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9"/>
          <p:cNvCxnSpPr/>
          <p:nvPr/>
        </p:nvCxnSpPr>
        <p:spPr>
          <a:xfrm>
            <a:off x="6265069" y="2950369"/>
            <a:ext cx="45124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21"/>
          <p:cNvCxnSpPr/>
          <p:nvPr/>
        </p:nvCxnSpPr>
        <p:spPr>
          <a:xfrm>
            <a:off x="109538" y="3207544"/>
            <a:ext cx="12620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24"/>
          <p:cNvCxnSpPr/>
          <p:nvPr/>
        </p:nvCxnSpPr>
        <p:spPr>
          <a:xfrm>
            <a:off x="3033713" y="3207544"/>
            <a:ext cx="173116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26"/>
          <p:cNvCxnSpPr/>
          <p:nvPr/>
        </p:nvCxnSpPr>
        <p:spPr>
          <a:xfrm>
            <a:off x="66675" y="3457575"/>
            <a:ext cx="173116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27"/>
          <p:cNvCxnSpPr/>
          <p:nvPr/>
        </p:nvCxnSpPr>
        <p:spPr>
          <a:xfrm>
            <a:off x="1831182" y="3457575"/>
            <a:ext cx="483751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29"/>
          <p:cNvCxnSpPr/>
          <p:nvPr/>
        </p:nvCxnSpPr>
        <p:spPr>
          <a:xfrm>
            <a:off x="1937148" y="3700463"/>
            <a:ext cx="231219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31"/>
          <p:cNvCxnSpPr/>
          <p:nvPr/>
        </p:nvCxnSpPr>
        <p:spPr>
          <a:xfrm>
            <a:off x="4341019" y="3700463"/>
            <a:ext cx="10239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954" name="TextBox 22"/>
          <p:cNvSpPr txBox="1">
            <a:spLocks noChangeArrowheads="1"/>
          </p:cNvSpPr>
          <p:nvPr/>
        </p:nvSpPr>
        <p:spPr bwMode="auto">
          <a:xfrm>
            <a:off x="19051" y="1371600"/>
            <a:ext cx="53270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The following is quotation from their Nature article:</a:t>
            </a:r>
          </a:p>
        </p:txBody>
      </p:sp>
    </p:spTree>
    <p:extLst>
      <p:ext uri="{BB962C8B-B14F-4D97-AF65-F5344CB8AC3E}">
        <p14:creationId xmlns:p14="http://schemas.microsoft.com/office/powerpoint/2010/main" val="362231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圖片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2334817"/>
            <a:ext cx="4908947" cy="1993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2" name="標題 1"/>
          <p:cNvSpPr>
            <a:spLocks noGrp="1"/>
          </p:cNvSpPr>
          <p:nvPr>
            <p:ph type="title"/>
          </p:nvPr>
        </p:nvSpPr>
        <p:spPr>
          <a:xfrm>
            <a:off x="471488" y="221457"/>
            <a:ext cx="5915025" cy="994172"/>
          </a:xfrm>
        </p:spPr>
        <p:txBody>
          <a:bodyPr/>
          <a:lstStyle/>
          <a:p>
            <a:r>
              <a:rPr lang="en-US" altLang="zh-TW">
                <a:latin typeface="Arial" charset="0"/>
              </a:rPr>
              <a:t>CNN in speech recognition</a:t>
            </a:r>
            <a:endParaRPr lang="zh-TW" altLang="en-US">
              <a:latin typeface="Arial" charset="0"/>
            </a:endParaRPr>
          </a:p>
        </p:txBody>
      </p:sp>
      <p:cxnSp>
        <p:nvCxnSpPr>
          <p:cNvPr id="6" name="直線單箭頭接點 4"/>
          <p:cNvCxnSpPr/>
          <p:nvPr/>
        </p:nvCxnSpPr>
        <p:spPr>
          <a:xfrm>
            <a:off x="1042987" y="4333875"/>
            <a:ext cx="499705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直線單箭頭接點 5"/>
          <p:cNvCxnSpPr/>
          <p:nvPr/>
        </p:nvCxnSpPr>
        <p:spPr>
          <a:xfrm flipV="1">
            <a:off x="1042988" y="2325291"/>
            <a:ext cx="0" cy="20062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965" name="文字方塊 6"/>
          <p:cNvSpPr txBox="1">
            <a:spLocks noChangeArrowheads="1"/>
          </p:cNvSpPr>
          <p:nvPr/>
        </p:nvSpPr>
        <p:spPr bwMode="auto">
          <a:xfrm>
            <a:off x="2690813" y="4351735"/>
            <a:ext cx="164187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TW" sz="1800" dirty="0">
                <a:solidFill>
                  <a:srgbClr val="FFFFFF"/>
                </a:solidFill>
              </a:rPr>
              <a:t>Time</a:t>
            </a:r>
            <a:endParaRPr lang="zh-TW" altLang="en-US" sz="1800" dirty="0">
              <a:solidFill>
                <a:srgbClr val="FFFFFF"/>
              </a:solidFill>
            </a:endParaRPr>
          </a:p>
        </p:txBody>
      </p:sp>
      <p:sp>
        <p:nvSpPr>
          <p:cNvPr id="40966" name="文字方塊 7"/>
          <p:cNvSpPr txBox="1">
            <a:spLocks noChangeArrowheads="1"/>
          </p:cNvSpPr>
          <p:nvPr/>
        </p:nvSpPr>
        <p:spPr bwMode="auto">
          <a:xfrm rot="-5400000">
            <a:off x="-22622" y="3141346"/>
            <a:ext cx="164187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TW" sz="1800" dirty="0">
                <a:solidFill>
                  <a:schemeClr val="bg1"/>
                </a:solidFill>
              </a:rPr>
              <a:t>Frequency</a:t>
            </a:r>
            <a:endParaRPr lang="zh-TW" altLang="en-US" sz="1800" dirty="0">
              <a:solidFill>
                <a:schemeClr val="bg1"/>
              </a:solidFill>
            </a:endParaRPr>
          </a:p>
        </p:txBody>
      </p:sp>
      <p:sp>
        <p:nvSpPr>
          <p:cNvPr id="40967" name="矩形 8"/>
          <p:cNvSpPr>
            <a:spLocks noChangeArrowheads="1"/>
          </p:cNvSpPr>
          <p:nvPr/>
        </p:nvSpPr>
        <p:spPr bwMode="auto">
          <a:xfrm>
            <a:off x="2744392" y="4585097"/>
            <a:ext cx="17395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TW" sz="2100" b="1">
                <a:solidFill>
                  <a:srgbClr val="FF0000"/>
                </a:solidFill>
              </a:rPr>
              <a:t>Spectrogram</a:t>
            </a:r>
            <a:endParaRPr lang="zh-TW" altLang="en-US" sz="2100" b="1">
              <a:solidFill>
                <a:srgbClr val="FF0000"/>
              </a:solidFill>
            </a:endParaRPr>
          </a:p>
        </p:txBody>
      </p:sp>
      <p:sp>
        <p:nvSpPr>
          <p:cNvPr id="11" name="矩形 11"/>
          <p:cNvSpPr/>
          <p:nvPr/>
        </p:nvSpPr>
        <p:spPr>
          <a:xfrm>
            <a:off x="1725216" y="2326481"/>
            <a:ext cx="1132284" cy="2000250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/>
          </a:p>
        </p:txBody>
      </p:sp>
      <p:sp>
        <p:nvSpPr>
          <p:cNvPr id="12" name="矩形 12"/>
          <p:cNvSpPr/>
          <p:nvPr/>
        </p:nvSpPr>
        <p:spPr>
          <a:xfrm>
            <a:off x="1644253" y="1595438"/>
            <a:ext cx="1260872" cy="4369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2100" dirty="0"/>
              <a:t>CNN</a:t>
            </a:r>
            <a:endParaRPr lang="zh-TW" altLang="en-US" sz="2100" dirty="0"/>
          </a:p>
        </p:txBody>
      </p:sp>
      <p:cxnSp>
        <p:nvCxnSpPr>
          <p:cNvPr id="13" name="直線單箭頭接點 13"/>
          <p:cNvCxnSpPr/>
          <p:nvPr/>
        </p:nvCxnSpPr>
        <p:spPr>
          <a:xfrm flipV="1">
            <a:off x="2288381" y="1268016"/>
            <a:ext cx="0" cy="32742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4"/>
          <p:cNvCxnSpPr>
            <a:endCxn id="12" idx="2"/>
          </p:cNvCxnSpPr>
          <p:nvPr/>
        </p:nvCxnSpPr>
        <p:spPr>
          <a:xfrm flipV="1">
            <a:off x="2275285" y="2032398"/>
            <a:ext cx="0" cy="292894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5"/>
          <p:cNvSpPr txBox="1">
            <a:spLocks noChangeArrowheads="1"/>
          </p:cNvSpPr>
          <p:nvPr/>
        </p:nvSpPr>
        <p:spPr bwMode="auto">
          <a:xfrm>
            <a:off x="1677591" y="4273154"/>
            <a:ext cx="11941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TW" sz="1800" b="1">
                <a:solidFill>
                  <a:srgbClr val="FFFFFF"/>
                </a:solidFill>
              </a:rPr>
              <a:t>Image</a:t>
            </a:r>
            <a:endParaRPr lang="zh-TW" altLang="en-US" sz="1800" b="1">
              <a:solidFill>
                <a:srgbClr val="FFFFFF"/>
              </a:solidFill>
            </a:endParaRPr>
          </a:p>
        </p:txBody>
      </p:sp>
      <p:sp>
        <p:nvSpPr>
          <p:cNvPr id="16" name="矩形 18"/>
          <p:cNvSpPr/>
          <p:nvPr/>
        </p:nvSpPr>
        <p:spPr>
          <a:xfrm>
            <a:off x="1765698" y="2359819"/>
            <a:ext cx="1045369" cy="62865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/>
          </a:p>
        </p:txBody>
      </p:sp>
      <p:sp>
        <p:nvSpPr>
          <p:cNvPr id="17" name="矩形 19"/>
          <p:cNvSpPr/>
          <p:nvPr/>
        </p:nvSpPr>
        <p:spPr>
          <a:xfrm>
            <a:off x="1762125" y="2569369"/>
            <a:ext cx="1045369" cy="6274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/>
          </a:p>
        </p:txBody>
      </p:sp>
      <p:sp>
        <p:nvSpPr>
          <p:cNvPr id="18" name="矩形 20"/>
          <p:cNvSpPr/>
          <p:nvPr/>
        </p:nvSpPr>
        <p:spPr>
          <a:xfrm>
            <a:off x="1762125" y="2778919"/>
            <a:ext cx="1045369" cy="6274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013"/>
          </a:p>
        </p:txBody>
      </p:sp>
      <p:cxnSp>
        <p:nvCxnSpPr>
          <p:cNvPr id="19" name="直線單箭頭接點 22"/>
          <p:cNvCxnSpPr/>
          <p:nvPr/>
        </p:nvCxnSpPr>
        <p:spPr>
          <a:xfrm>
            <a:off x="2283619" y="3514725"/>
            <a:ext cx="0" cy="41671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23"/>
          <p:cNvSpPr txBox="1">
            <a:spLocks noChangeArrowheads="1"/>
          </p:cNvSpPr>
          <p:nvPr/>
        </p:nvSpPr>
        <p:spPr bwMode="auto">
          <a:xfrm>
            <a:off x="3429000" y="1458517"/>
            <a:ext cx="238839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TW" sz="1800"/>
              <a:t>The filters move in the frequency direction.</a:t>
            </a:r>
            <a:endParaRPr lang="zh-TW" altLang="en-US" sz="1800"/>
          </a:p>
        </p:txBody>
      </p:sp>
    </p:spTree>
    <p:extLst>
      <p:ext uri="{BB962C8B-B14F-4D97-AF65-F5344CB8AC3E}">
        <p14:creationId xmlns:p14="http://schemas.microsoft.com/office/powerpoint/2010/main" val="172038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5" grpId="0"/>
      <p:bldP spid="16" grpId="0" animBg="1"/>
      <p:bldP spid="17" grpId="0" animBg="1"/>
      <p:bldP spid="18" grpId="0" animBg="1"/>
      <p:bldP spid="2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標題 1"/>
          <p:cNvSpPr>
            <a:spLocks noGrp="1"/>
          </p:cNvSpPr>
          <p:nvPr>
            <p:ph type="title"/>
          </p:nvPr>
        </p:nvSpPr>
        <p:spPr>
          <a:xfrm>
            <a:off x="471488" y="273844"/>
            <a:ext cx="5915025" cy="994172"/>
          </a:xfrm>
        </p:spPr>
        <p:txBody>
          <a:bodyPr/>
          <a:lstStyle/>
          <a:p>
            <a:r>
              <a:rPr lang="en-US" altLang="zh-TW">
                <a:latin typeface="Arial" charset="0"/>
              </a:rPr>
              <a:t>CNN in text classification</a:t>
            </a:r>
            <a:endParaRPr lang="zh-TW" altLang="en-US">
              <a:latin typeface="Arial" charset="0"/>
            </a:endParaRPr>
          </a:p>
        </p:txBody>
      </p:sp>
      <p:sp>
        <p:nvSpPr>
          <p:cNvPr id="41986" name="內容版面配置區 2"/>
          <p:cNvSpPr>
            <a:spLocks noGrp="1"/>
          </p:cNvSpPr>
          <p:nvPr>
            <p:ph idx="1"/>
          </p:nvPr>
        </p:nvSpPr>
        <p:spPr>
          <a:xfrm>
            <a:off x="471488" y="1369219"/>
            <a:ext cx="5915025" cy="3263504"/>
          </a:xfrm>
        </p:spPr>
        <p:txBody>
          <a:bodyPr/>
          <a:lstStyle/>
          <a:p>
            <a:endParaRPr lang="zh-TW" altLang="en-US">
              <a:latin typeface="Arial" charset="0"/>
            </a:endParaRPr>
          </a:p>
        </p:txBody>
      </p:sp>
      <p:pic>
        <p:nvPicPr>
          <p:cNvPr id="41987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4" y="1468042"/>
            <a:ext cx="6207919" cy="3164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8" name="矩形 5"/>
          <p:cNvSpPr>
            <a:spLocks noChangeArrowheads="1"/>
          </p:cNvSpPr>
          <p:nvPr/>
        </p:nvSpPr>
        <p:spPr bwMode="auto">
          <a:xfrm>
            <a:off x="471487" y="4835541"/>
            <a:ext cx="5650442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TW" sz="750" dirty="0">
                <a:solidFill>
                  <a:srgbClr val="FFFFFF"/>
                </a:solidFill>
              </a:rPr>
              <a:t>Source of image: </a:t>
            </a:r>
            <a:r>
              <a:rPr lang="zh-TW" altLang="en-US" sz="750" dirty="0">
                <a:solidFill>
                  <a:srgbClr val="FFFFFF"/>
                </a:solidFill>
              </a:rPr>
              <a:t>http://citeseerx.ist.psu.edu/viewdoc/download?doi=10.1.1.703.6858&amp;rep=rep1&amp;type=pdf</a:t>
            </a:r>
          </a:p>
        </p:txBody>
      </p:sp>
      <p:grpSp>
        <p:nvGrpSpPr>
          <p:cNvPr id="8" name="群組 10"/>
          <p:cNvGrpSpPr>
            <a:grpSpLocks/>
          </p:cNvGrpSpPr>
          <p:nvPr/>
        </p:nvGrpSpPr>
        <p:grpSpPr bwMode="auto">
          <a:xfrm>
            <a:off x="704850" y="2425304"/>
            <a:ext cx="1445419" cy="721519"/>
            <a:chOff x="940253" y="3233058"/>
            <a:chExt cx="1926771" cy="963385"/>
          </a:xfrm>
        </p:grpSpPr>
        <p:sp>
          <p:nvSpPr>
            <p:cNvPr id="9" name="矩形 6"/>
            <p:cNvSpPr/>
            <p:nvPr/>
          </p:nvSpPr>
          <p:spPr>
            <a:xfrm>
              <a:off x="940253" y="3233058"/>
              <a:ext cx="1926771" cy="96338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 sz="1013"/>
            </a:p>
          </p:txBody>
        </p:sp>
        <p:cxnSp>
          <p:nvCxnSpPr>
            <p:cNvPr id="10" name="直線單箭頭接點 8"/>
            <p:cNvCxnSpPr/>
            <p:nvPr/>
          </p:nvCxnSpPr>
          <p:spPr>
            <a:xfrm>
              <a:off x="1110076" y="3430186"/>
              <a:ext cx="0" cy="63748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992" name="文字方塊 9"/>
            <p:cNvSpPr txBox="1">
              <a:spLocks noChangeArrowheads="1"/>
            </p:cNvSpPr>
            <p:nvPr/>
          </p:nvSpPr>
          <p:spPr bwMode="auto">
            <a:xfrm>
              <a:off x="1146403" y="3517935"/>
              <a:ext cx="342900" cy="493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TW" sz="1800" b="1">
                  <a:solidFill>
                    <a:srgbClr val="FF0000"/>
                  </a:solidFill>
                </a:rPr>
                <a:t>?</a:t>
              </a:r>
              <a:endParaRPr lang="zh-TW" altLang="en-US" sz="1800" b="1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629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174F7-8B8C-454E-B27D-18316983B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LeNet5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C3051-A114-4564-A77F-73205B50B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7 level CNN</a:t>
            </a:r>
          </a:p>
          <a:p>
            <a:r>
              <a:rPr lang="en-US" dirty="0"/>
              <a:t>Recognize handwritten digits on </a:t>
            </a:r>
            <a:r>
              <a:rPr lang="en-US" dirty="0" err="1"/>
              <a:t>cheques</a:t>
            </a:r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FDE05BC-5818-4018-9609-B80D4BFA7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7" y="2729302"/>
            <a:ext cx="6440285" cy="20713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88118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79FA1-8C13-465D-8432-B261EBE65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Alexnet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C3700-69B6-4ED8-8FE9-4254D557E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Developed by Alex </a:t>
            </a:r>
            <a:r>
              <a:rPr lang="en-US" dirty="0" err="1"/>
              <a:t>Krizhevsky</a:t>
            </a:r>
            <a:r>
              <a:rPr lang="en-US" dirty="0"/>
              <a:t>, Ilya </a:t>
            </a:r>
            <a:r>
              <a:rPr lang="en-US" dirty="0" err="1"/>
              <a:t>Sustskever</a:t>
            </a:r>
            <a:r>
              <a:rPr lang="en-US" dirty="0"/>
              <a:t> and Geoffrey Hinton.</a:t>
            </a:r>
          </a:p>
          <a:p>
            <a:r>
              <a:rPr lang="en-US" dirty="0"/>
              <a:t>Winner of ImageNet ILSVRC challenge 2012</a:t>
            </a:r>
            <a:endParaRPr lang="en-IN" dirty="0"/>
          </a:p>
        </p:txBody>
      </p:sp>
      <p:pic>
        <p:nvPicPr>
          <p:cNvPr id="5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AA6A6AFE-C2B5-4CE8-84D1-B08CC01B5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29" y="2159630"/>
            <a:ext cx="4537028" cy="2574296"/>
          </a:xfrm>
          <a:prstGeom prst="rect">
            <a:avLst/>
          </a:prstGeom>
        </p:spPr>
      </p:pic>
      <p:pic>
        <p:nvPicPr>
          <p:cNvPr id="7" name="Picture 6" descr="A picture containing screenshot, wall&#10;&#10;Description generated with high confidence">
            <a:extLst>
              <a:ext uri="{FF2B5EF4-FFF2-40B4-BE49-F238E27FC236}">
                <a16:creationId xmlns:a16="http://schemas.microsoft.com/office/drawing/2014/main" id="{67B62A7A-94F3-411A-A35B-C2E1BC8CD1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995" y="1936750"/>
            <a:ext cx="1718375" cy="279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0877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2D57B-3323-4671-A1B8-AAB17D509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VGGNET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26678-D76E-4F79-8714-71BFFB1E5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881" y="1553135"/>
            <a:ext cx="5709048" cy="1801781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</a:pPr>
            <a:r>
              <a:rPr lang="en-US" dirty="0"/>
              <a:t>Runner Up ILSVRC 2014</a:t>
            </a:r>
          </a:p>
          <a:p>
            <a:pPr>
              <a:spcBef>
                <a:spcPts val="0"/>
              </a:spcBef>
            </a:pPr>
            <a:r>
              <a:rPr lang="en-US" dirty="0"/>
              <a:t>Karen </a:t>
            </a:r>
            <a:r>
              <a:rPr lang="en-US" dirty="0" err="1"/>
              <a:t>Simonyan</a:t>
            </a:r>
            <a:r>
              <a:rPr lang="en-US" dirty="0"/>
              <a:t> and Andrew Zisserman</a:t>
            </a:r>
          </a:p>
          <a:p>
            <a:pPr>
              <a:spcBef>
                <a:spcPts val="0"/>
              </a:spcBef>
            </a:pPr>
            <a:r>
              <a:rPr lang="en-US" dirty="0"/>
              <a:t>To handle convergence on this deep network -&gt; They trained first smaller versions of VGG first, and then used them as initialization for the deeper network – Pre Training</a:t>
            </a:r>
          </a:p>
          <a:p>
            <a:pPr>
              <a:spcBef>
                <a:spcPts val="0"/>
              </a:spcBef>
            </a:pPr>
            <a:r>
              <a:rPr lang="en-US" dirty="0"/>
              <a:t>VGG16 ~ 533MB</a:t>
            </a:r>
          </a:p>
          <a:p>
            <a:pPr>
              <a:spcBef>
                <a:spcPts val="0"/>
              </a:spcBef>
            </a:pPr>
            <a:r>
              <a:rPr lang="en-US" dirty="0"/>
              <a:t>VGG19 ~ 574MB</a:t>
            </a:r>
            <a:endParaRPr lang="en-IN" dirty="0"/>
          </a:p>
        </p:txBody>
      </p:sp>
      <p:pic>
        <p:nvPicPr>
          <p:cNvPr id="6" name="Picture 5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A2C2B94E-736B-42D3-9A51-EE1903CEB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07"/>
          <a:stretch/>
        </p:blipFill>
        <p:spPr>
          <a:xfrm>
            <a:off x="1029514" y="3534834"/>
            <a:ext cx="4771343" cy="136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37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23B59-2FDF-854C-A8D9-C4846119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30063-C3A3-BF49-88E9-11CBB3A1D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Convolutional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32395687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C8413-24D5-410C-B87B-713621247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Inception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89F81-9191-499A-A495-074B6F839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Winner ILSVRC 2014</a:t>
            </a:r>
          </a:p>
          <a:p>
            <a:r>
              <a:rPr lang="en-US" dirty="0" err="1"/>
              <a:t>GoogLeNet</a:t>
            </a:r>
            <a:endParaRPr lang="en-US" dirty="0"/>
          </a:p>
          <a:p>
            <a:r>
              <a:rPr lang="en-US" dirty="0"/>
              <a:t>Inception Module: Acts as multi-level feature extractor</a:t>
            </a:r>
          </a:p>
          <a:p>
            <a:r>
              <a:rPr lang="en-US" dirty="0"/>
              <a:t>Computes </a:t>
            </a:r>
            <a:r>
              <a:rPr lang="en-IN" dirty="0"/>
              <a:t> convolutions within the same module of the network.</a:t>
            </a:r>
          </a:p>
          <a:p>
            <a:r>
              <a:rPr lang="en-US" dirty="0"/>
              <a:t>T</a:t>
            </a:r>
            <a:r>
              <a:rPr lang="en-IN" dirty="0"/>
              <a:t>he output of these filters are then stacked along the channel dimension, before being fed into the next layer. </a:t>
            </a:r>
          </a:p>
          <a:p>
            <a:r>
              <a:rPr lang="en-US" dirty="0"/>
              <a:t>I</a:t>
            </a:r>
            <a:r>
              <a:rPr lang="en-IN" dirty="0"/>
              <a:t>nceptionv3 ~ 96MB</a:t>
            </a:r>
          </a:p>
          <a:p>
            <a:r>
              <a:rPr lang="en-US" dirty="0"/>
              <a:t>I</a:t>
            </a:r>
            <a:r>
              <a:rPr lang="en-IN" dirty="0" err="1"/>
              <a:t>nspired</a:t>
            </a:r>
            <a:r>
              <a:rPr lang="en-IN" dirty="0"/>
              <a:t> by Inceptionv3- </a:t>
            </a:r>
            <a:r>
              <a:rPr lang="en-IN" dirty="0" err="1"/>
              <a:t>Xception</a:t>
            </a:r>
            <a:r>
              <a:rPr lang="en-IN" dirty="0"/>
              <a:t> by </a:t>
            </a:r>
            <a:r>
              <a:rPr lang="en-IN" dirty="0" err="1"/>
              <a:t>Franҫois</a:t>
            </a:r>
            <a:r>
              <a:rPr lang="en-IN" dirty="0"/>
              <a:t> </a:t>
            </a:r>
            <a:r>
              <a:rPr lang="en-IN" dirty="0" err="1"/>
              <a:t>Chollet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28837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F4C73-F98A-4334-A6D3-CF49E0830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ResNet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399F9-20C6-4867-B640-EBB1BA1AA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 in Network</a:t>
            </a:r>
          </a:p>
          <a:p>
            <a:r>
              <a:rPr lang="en-US" dirty="0"/>
              <a:t>Just increasing layers is not sufficient.</a:t>
            </a:r>
          </a:p>
          <a:p>
            <a:r>
              <a:rPr lang="en-US" dirty="0"/>
              <a:t>So they modified the Architecture and introduced Residual Learning.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0A5D53C-65D6-4234-B344-EF0960469AD4}"/>
              </a:ext>
            </a:extLst>
          </p:cNvPr>
          <p:cNvSpPr txBox="1">
            <a:spLocks/>
          </p:cNvSpPr>
          <p:nvPr/>
        </p:nvSpPr>
        <p:spPr>
          <a:xfrm>
            <a:off x="495979" y="2926303"/>
            <a:ext cx="5915025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300" dirty="0">
                <a:solidFill>
                  <a:srgbClr val="FFFFFF"/>
                </a:solidFill>
              </a:rPr>
              <a:t>Inceptionv4</a:t>
            </a:r>
            <a:endParaRPr lang="en-IN" sz="3300" dirty="0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DB2B59A-73EC-4CEE-8FFE-653BA728F343}"/>
              </a:ext>
            </a:extLst>
          </p:cNvPr>
          <p:cNvSpPr txBox="1">
            <a:spLocks/>
          </p:cNvSpPr>
          <p:nvPr/>
        </p:nvSpPr>
        <p:spPr>
          <a:xfrm>
            <a:off x="573881" y="4037221"/>
            <a:ext cx="5915025" cy="77918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>
                <a:solidFill>
                  <a:srgbClr val="FFFFFF"/>
                </a:solidFill>
              </a:rPr>
              <a:t>Latest in line: Combines Inception module with residual learning.</a:t>
            </a:r>
            <a:endParaRPr lang="en-IN" sz="21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02855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 Light" charset="0"/>
              </a:rPr>
              <a:t>Overfitting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Occurs when a statistical model describes random error or noise instead of the underlying relationship</a:t>
            </a:r>
          </a:p>
          <a:p>
            <a:pPr eaLnBrk="1" hangingPunct="1">
              <a:buFont typeface="Arial" charset="0"/>
              <a:buNone/>
            </a:pPr>
            <a:endParaRPr lang="en-US">
              <a:latin typeface="Calibri" charset="0"/>
            </a:endParaRPr>
          </a:p>
          <a:p>
            <a:pPr eaLnBrk="1" hangingPunct="1"/>
            <a:r>
              <a:rPr lang="en-US">
                <a:latin typeface="Calibri" charset="0"/>
              </a:rPr>
              <a:t>Exaggerate minor fluctuations in the data</a:t>
            </a:r>
          </a:p>
          <a:p>
            <a:pPr eaLnBrk="1" hangingPunct="1">
              <a:buFont typeface="Arial" charset="0"/>
              <a:buNone/>
            </a:pPr>
            <a:endParaRPr lang="en-US">
              <a:latin typeface="Calibri" charset="0"/>
            </a:endParaRPr>
          </a:p>
          <a:p>
            <a:pPr eaLnBrk="1" hangingPunct="1"/>
            <a:r>
              <a:rPr lang="en-US">
                <a:latin typeface="Calibri" charset="0"/>
              </a:rPr>
              <a:t> Will generally have poor predictive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3850792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 Light" charset="0"/>
              </a:rPr>
              <a:t>Reducing </a:t>
            </a:r>
            <a:r>
              <a:rPr lang="en-US" dirty="0" err="1">
                <a:latin typeface="Calibri Light" charset="0"/>
              </a:rPr>
              <a:t>Overfitting</a:t>
            </a:r>
            <a:endParaRPr lang="en-US" dirty="0">
              <a:latin typeface="Calibr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>
                <a:latin typeface="Calibri" charset="0"/>
              </a:rPr>
              <a:t>Data Augmentation</a:t>
            </a:r>
          </a:p>
          <a:p>
            <a:pPr eaLnBrk="1" hangingPunct="1">
              <a:buFont typeface="Calibri Light" charset="0"/>
              <a:buAutoNum type="arabicPeriod"/>
            </a:pPr>
            <a:r>
              <a:rPr lang="en-US">
                <a:latin typeface="Calibri" charset="0"/>
              </a:rPr>
              <a:t>Image translation and horizontal reflection</a:t>
            </a:r>
          </a:p>
          <a:p>
            <a:pPr marL="342900" lvl="1" indent="0">
              <a:buNone/>
            </a:pPr>
            <a:r>
              <a:rPr lang="en-US">
                <a:latin typeface="Calibri" charset="0"/>
              </a:rPr>
              <a:t>Randomly extracting patches</a:t>
            </a:r>
          </a:p>
          <a:p>
            <a:pPr marL="342900" lvl="1" indent="0">
              <a:buNone/>
            </a:pPr>
            <a:r>
              <a:rPr lang="en-US">
                <a:latin typeface="Calibri" charset="0"/>
              </a:rPr>
              <a:t>Four corner and one center patches with reflection for testing</a:t>
            </a:r>
          </a:p>
          <a:p>
            <a:pPr marL="342900" lvl="1" indent="0">
              <a:buNone/>
            </a:pPr>
            <a:endParaRPr lang="en-US">
              <a:latin typeface="Calibri" charset="0"/>
            </a:endParaRPr>
          </a:p>
          <a:p>
            <a:pPr eaLnBrk="1" hangingPunct="1">
              <a:buFont typeface="Calibri Light" charset="0"/>
              <a:buAutoNum type="arabicPeriod"/>
            </a:pPr>
            <a:r>
              <a:rPr lang="en-US">
                <a:latin typeface="Calibri" charset="0"/>
              </a:rPr>
              <a:t>Altering the intensities of the RGB channels in training images</a:t>
            </a:r>
          </a:p>
          <a:p>
            <a:pPr marL="342900" lvl="1" indent="0">
              <a:buNone/>
            </a:pPr>
            <a:r>
              <a:rPr lang="en-US">
                <a:latin typeface="Calibri" charset="0"/>
              </a:rPr>
              <a:t>Approximately captures an important property of natural images </a:t>
            </a:r>
          </a:p>
          <a:p>
            <a:pPr marL="342900" lvl="1" indent="0">
              <a:buNone/>
            </a:pPr>
            <a:r>
              <a:rPr lang="en-US">
                <a:latin typeface="Calibri" charset="0"/>
              </a:rPr>
              <a:t>reduces the top-1 error rate by over 1% </a:t>
            </a:r>
          </a:p>
        </p:txBody>
      </p:sp>
    </p:spTree>
    <p:extLst>
      <p:ext uri="{BB962C8B-B14F-4D97-AF65-F5344CB8AC3E}">
        <p14:creationId xmlns:p14="http://schemas.microsoft.com/office/powerpoint/2010/main" val="3308806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 Light" charset="0"/>
              </a:rPr>
              <a:t>Reducing Overfitting</a:t>
            </a:r>
          </a:p>
        </p:txBody>
      </p:sp>
      <p:sp>
        <p:nvSpPr>
          <p:cNvPr id="2150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/>
            <a:r>
              <a:rPr lang="en-US">
                <a:latin typeface="Calibri" charset="0"/>
              </a:rPr>
              <a:t>Dropout</a:t>
            </a:r>
          </a:p>
          <a:p>
            <a:pPr marL="342900" lvl="1" indent="0">
              <a:buNone/>
            </a:pPr>
            <a:r>
              <a:rPr lang="en-US" altLang="zh-CN">
                <a:latin typeface="Calibri" charset="0"/>
                <a:cs typeface="DengXian" charset="0"/>
              </a:rPr>
              <a:t>Z</a:t>
            </a:r>
            <a:r>
              <a:rPr lang="en-US">
                <a:latin typeface="Calibri" charset="0"/>
              </a:rPr>
              <a:t>ero the output of each hidden neuron with probability 0.5. </a:t>
            </a:r>
          </a:p>
          <a:p>
            <a:pPr marL="342900" lvl="1" indent="0">
              <a:buNone/>
            </a:pPr>
            <a:endParaRPr lang="en-US">
              <a:latin typeface="Calibri" charset="0"/>
            </a:endParaRPr>
          </a:p>
          <a:p>
            <a:pPr marL="342900" lvl="1" indent="0">
              <a:buNone/>
            </a:pPr>
            <a:r>
              <a:rPr lang="en-US">
                <a:latin typeface="Calibri" charset="0"/>
              </a:rPr>
              <a:t>No longer contribute to forward pass and backward propagation</a:t>
            </a:r>
          </a:p>
          <a:p>
            <a:pPr marL="342900" lvl="1" indent="0">
              <a:buNone/>
            </a:pPr>
            <a:endParaRPr lang="en-US">
              <a:latin typeface="Calibri" charset="0"/>
            </a:endParaRPr>
          </a:p>
          <a:p>
            <a:pPr marL="342900" lvl="1" indent="0">
              <a:buNone/>
            </a:pPr>
            <a:r>
              <a:rPr lang="en-US">
                <a:latin typeface="Calibri" charset="0"/>
              </a:rPr>
              <a:t>Neural network samples a different architecture every time</a:t>
            </a:r>
          </a:p>
          <a:p>
            <a:pPr marL="342900" lvl="1" indent="0">
              <a:buNone/>
            </a:pPr>
            <a:endParaRPr lang="en-US">
              <a:latin typeface="Calibri" charset="0"/>
            </a:endParaRPr>
          </a:p>
          <a:p>
            <a:pPr marL="342900" lvl="1" indent="0">
              <a:buNone/>
            </a:pPr>
            <a:r>
              <a:rPr lang="en-US">
                <a:latin typeface="Calibri" charset="0"/>
              </a:rPr>
              <a:t>Reduce complex co-adaptations of neurons</a:t>
            </a:r>
          </a:p>
          <a:p>
            <a:pPr marL="342900" lvl="1" indent="0">
              <a:buNone/>
            </a:pPr>
            <a:endParaRPr lang="en-US">
              <a:latin typeface="Calibri" charset="0"/>
            </a:endParaRPr>
          </a:p>
          <a:p>
            <a:pPr marL="342900" lvl="1" indent="0">
              <a:buNone/>
            </a:pPr>
            <a:r>
              <a:rPr lang="en-US">
                <a:latin typeface="Calibri" charset="0"/>
              </a:rPr>
              <a:t>Used in two fully-connected layers</a:t>
            </a:r>
          </a:p>
          <a:p>
            <a:pPr marL="342900" lvl="1" indent="0">
              <a:buNone/>
            </a:pPr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9585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76CE5-BA96-0340-832B-8ED8370508D9}" type="slidenum">
              <a:rPr lang="en-US"/>
              <a:pPr/>
              <a:t>35</a:t>
            </a:fld>
            <a:endParaRPr lang="en-US"/>
          </a:p>
        </p:txBody>
      </p:sp>
      <p:sp>
        <p:nvSpPr>
          <p:cNvPr id="326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342900" y="171450"/>
            <a:ext cx="5298017" cy="514350"/>
          </a:xfrm>
        </p:spPr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3266563" name="Rectangle 3"/>
          <p:cNvSpPr>
            <a:spLocks noChangeArrowheads="1"/>
          </p:cNvSpPr>
          <p:nvPr/>
        </p:nvSpPr>
        <p:spPr bwMode="auto">
          <a:xfrm>
            <a:off x="285750" y="800100"/>
            <a:ext cx="645795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59556" indent="-259556">
              <a:spcBef>
                <a:spcPct val="20000"/>
              </a:spcBef>
              <a:buClr>
                <a:schemeClr val="folHlink"/>
              </a:buClr>
              <a:buFont typeface="Wingdings" charset="0"/>
              <a:buChar char="["/>
            </a:pPr>
            <a:endParaRPr lang="en-US" sz="1800">
              <a:solidFill>
                <a:srgbClr val="CC0000"/>
              </a:solidFill>
              <a:latin typeface="Century Gothic" charset="0"/>
            </a:endParaRPr>
          </a:p>
        </p:txBody>
      </p:sp>
      <p:sp>
        <p:nvSpPr>
          <p:cNvPr id="3266572" name="Rectangle 12"/>
          <p:cNvSpPr>
            <a:spLocks noChangeArrowheads="1"/>
          </p:cNvSpPr>
          <p:nvPr/>
        </p:nvSpPr>
        <p:spPr bwMode="auto">
          <a:xfrm>
            <a:off x="285750" y="1375833"/>
            <a:ext cx="6400800" cy="3310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59556" indent="-259556">
              <a:spcBef>
                <a:spcPct val="20000"/>
              </a:spcBef>
              <a:buClr>
                <a:schemeClr val="folHlink"/>
              </a:buClr>
              <a:buFont typeface="Wingdings" charset="0"/>
              <a:buChar char="["/>
            </a:pPr>
            <a:r>
              <a:rPr lang="en-US" sz="1800" dirty="0">
                <a:latin typeface="Century Gothic" charset="0"/>
              </a:rPr>
              <a:t>From a memory and capacity standpoint the CNN is</a:t>
            </a:r>
          </a:p>
          <a:p>
            <a:pPr marL="259556" indent="-259556">
              <a:spcBef>
                <a:spcPct val="20000"/>
              </a:spcBef>
              <a:buClr>
                <a:schemeClr val="folHlink"/>
              </a:buClr>
            </a:pPr>
            <a:r>
              <a:rPr lang="en-US" sz="1800" dirty="0">
                <a:latin typeface="Century Gothic" charset="0"/>
              </a:rPr>
              <a:t>	 not much bigger  than a regular two layer network.</a:t>
            </a:r>
          </a:p>
          <a:p>
            <a:pPr marL="259556" indent="-259556">
              <a:spcBef>
                <a:spcPct val="20000"/>
              </a:spcBef>
              <a:buClr>
                <a:schemeClr val="folHlink"/>
              </a:buClr>
              <a:buFont typeface="Wingdings" charset="0"/>
              <a:buChar char="["/>
            </a:pPr>
            <a:endParaRPr lang="en-US" sz="1800" dirty="0">
              <a:latin typeface="Century Gothic" charset="0"/>
            </a:endParaRPr>
          </a:p>
          <a:p>
            <a:pPr marL="259556" indent="-259556">
              <a:spcBef>
                <a:spcPct val="20000"/>
              </a:spcBef>
              <a:buClr>
                <a:schemeClr val="folHlink"/>
              </a:buClr>
              <a:buFont typeface="Wingdings" charset="0"/>
              <a:buChar char="["/>
            </a:pPr>
            <a:r>
              <a:rPr lang="en-US" sz="1800" dirty="0">
                <a:latin typeface="Century Gothic" charset="0"/>
              </a:rPr>
              <a:t>At runtime the convolution operations are </a:t>
            </a:r>
          </a:p>
          <a:p>
            <a:pPr marL="259556" indent="-259556">
              <a:spcBef>
                <a:spcPct val="20000"/>
              </a:spcBef>
              <a:buClr>
                <a:schemeClr val="folHlink"/>
              </a:buClr>
            </a:pPr>
            <a:r>
              <a:rPr lang="en-US" sz="1800" dirty="0">
                <a:latin typeface="Century Gothic" charset="0"/>
              </a:rPr>
              <a:t>	computationally expensive and take up about </a:t>
            </a:r>
          </a:p>
          <a:p>
            <a:pPr marL="259556" indent="-259556">
              <a:spcBef>
                <a:spcPct val="20000"/>
              </a:spcBef>
              <a:buClr>
                <a:schemeClr val="folHlink"/>
              </a:buClr>
            </a:pPr>
            <a:r>
              <a:rPr lang="en-US" sz="1800" dirty="0">
                <a:latin typeface="Century Gothic" charset="0"/>
              </a:rPr>
              <a:t>	67% of the time.</a:t>
            </a:r>
          </a:p>
          <a:p>
            <a:pPr marL="259556" indent="-259556">
              <a:spcBef>
                <a:spcPct val="20000"/>
              </a:spcBef>
              <a:buClr>
                <a:schemeClr val="folHlink"/>
              </a:buClr>
              <a:buFont typeface="Wingdings" charset="0"/>
              <a:buChar char="["/>
            </a:pPr>
            <a:endParaRPr lang="en-US" sz="1800" dirty="0">
              <a:latin typeface="Century Gothic" charset="0"/>
            </a:endParaRPr>
          </a:p>
          <a:p>
            <a:pPr marL="259556" indent="-259556">
              <a:spcBef>
                <a:spcPct val="20000"/>
              </a:spcBef>
              <a:buClr>
                <a:schemeClr val="folHlink"/>
              </a:buClr>
              <a:buFont typeface="Wingdings" charset="0"/>
              <a:buChar char="["/>
            </a:pPr>
            <a:r>
              <a:rPr lang="en-US" sz="1800" dirty="0">
                <a:latin typeface="Century Gothic" charset="0"/>
              </a:rPr>
              <a:t>CNN’s are about 3X slower than their fully connected equivalents (size-wise).</a:t>
            </a:r>
          </a:p>
        </p:txBody>
      </p:sp>
    </p:spTree>
    <p:extLst>
      <p:ext uri="{BB962C8B-B14F-4D97-AF65-F5344CB8AC3E}">
        <p14:creationId xmlns:p14="http://schemas.microsoft.com/office/powerpoint/2010/main" val="3165433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AE068-3C37-46F2-A9B7-CBD5F9A69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Transfer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00F4E-B51C-4AD6-B66B-7B70AA9D3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>
                <a:solidFill>
                  <a:srgbClr val="0070C0"/>
                </a:solidFill>
              </a:rPr>
              <a:t>Transfer knowledge to new conditions.</a:t>
            </a:r>
          </a:p>
          <a:p>
            <a:r>
              <a:rPr lang="en-IN" dirty="0">
                <a:solidFill>
                  <a:srgbClr val="FF0000"/>
                </a:solidFill>
              </a:rPr>
              <a:t>Reuse of some or all of the </a:t>
            </a:r>
            <a:r>
              <a:rPr lang="en-IN">
                <a:solidFill>
                  <a:srgbClr val="FF0000"/>
                </a:solidFill>
              </a:rPr>
              <a:t>training (data) </a:t>
            </a:r>
            <a:r>
              <a:rPr lang="en-IN" dirty="0">
                <a:solidFill>
                  <a:srgbClr val="FF0000"/>
                </a:solidFill>
              </a:rPr>
              <a:t>of a prior model: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feature representations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neural-node layering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Weights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training method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loss function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learning rate etc.</a:t>
            </a:r>
          </a:p>
          <a:p>
            <a:r>
              <a:rPr lang="en-IN" dirty="0">
                <a:solidFill>
                  <a:srgbClr val="FF0000"/>
                </a:solidFill>
              </a:rPr>
              <a:t>Tap into the knowledge gained on prior projects: Supervised, Unsupervised, Reinforcement Learning</a:t>
            </a:r>
          </a:p>
          <a:p>
            <a:r>
              <a:rPr lang="en-IN" dirty="0">
                <a:solidFill>
                  <a:srgbClr val="0070C0"/>
                </a:solidFill>
              </a:rPr>
              <a:t>Extracts knowledge from one or more source tasks and apply the knowledge to a target task.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75B63-80A4-482A-A068-D23673555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4F7FD-A73F-443A-AEB0-71D1A46FE621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D23A3-912B-4B69-A895-7FBA0F71E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39E2E-618B-407C-BD46-A63A8E21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36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79128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AE068-3C37-46F2-A9B7-CBD5F9A69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Transfer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00F4E-B51C-4AD6-B66B-7B70AA9D3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>
                <a:solidFill>
                  <a:srgbClr val="0070C0"/>
                </a:solidFill>
              </a:rPr>
              <a:t>Transfer knowledge to new conditions.</a:t>
            </a:r>
          </a:p>
          <a:p>
            <a:r>
              <a:rPr lang="en-IN" dirty="0">
                <a:solidFill>
                  <a:srgbClr val="FF0000"/>
                </a:solidFill>
              </a:rPr>
              <a:t>Reuse of some or all of the </a:t>
            </a:r>
            <a:r>
              <a:rPr lang="en-IN">
                <a:solidFill>
                  <a:srgbClr val="FF0000"/>
                </a:solidFill>
              </a:rPr>
              <a:t>training (data) </a:t>
            </a:r>
            <a:r>
              <a:rPr lang="en-IN" dirty="0">
                <a:solidFill>
                  <a:srgbClr val="FF0000"/>
                </a:solidFill>
              </a:rPr>
              <a:t>of a prior model: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feature representations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neural-node layering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Weights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training method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loss function</a:t>
            </a:r>
          </a:p>
          <a:p>
            <a:pPr lvl="3"/>
            <a:r>
              <a:rPr lang="en-IN" dirty="0">
                <a:solidFill>
                  <a:srgbClr val="0070C0"/>
                </a:solidFill>
              </a:rPr>
              <a:t>learning rate etc.</a:t>
            </a:r>
          </a:p>
          <a:p>
            <a:r>
              <a:rPr lang="en-IN" dirty="0">
                <a:solidFill>
                  <a:srgbClr val="FF0000"/>
                </a:solidFill>
              </a:rPr>
              <a:t>Tap into the knowledge gained on prior projects: Supervised, Unsupervised, Reinforcement Learning</a:t>
            </a:r>
          </a:p>
          <a:p>
            <a:r>
              <a:rPr lang="en-IN" dirty="0">
                <a:solidFill>
                  <a:srgbClr val="0070C0"/>
                </a:solidFill>
              </a:rPr>
              <a:t>Extracts knowledge from one or more source tasks and apply the knowledge to a target task.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75B63-80A4-482A-A068-D23673555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4F7FD-A73F-443A-AEB0-71D1A46FE621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D23A3-912B-4B69-A895-7FBA0F71E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39E2E-618B-407C-BD46-A63A8E21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37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5888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E424-EF1B-4642-8739-9792639DD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Transfer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5D597-5DE2-45CB-8ED3-6304996F1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People can intelligently apply knowledge learned previously to solve new problems.</a:t>
            </a:r>
          </a:p>
          <a:p>
            <a:r>
              <a:rPr lang="en-IN" dirty="0">
                <a:solidFill>
                  <a:srgbClr val="0070C0"/>
                </a:solidFill>
              </a:rPr>
              <a:t>Not a new concept:</a:t>
            </a:r>
          </a:p>
          <a:p>
            <a:pPr lvl="1"/>
            <a:r>
              <a:rPr lang="en-IN" dirty="0">
                <a:solidFill>
                  <a:srgbClr val="FF0000"/>
                </a:solidFill>
              </a:rPr>
              <a:t>NIPS-95 Learning to Learn: </a:t>
            </a:r>
            <a:r>
              <a:rPr lang="en-IN" i="1" dirty="0">
                <a:solidFill>
                  <a:srgbClr val="FF0000"/>
                </a:solidFill>
              </a:rPr>
              <a:t>Need for lifelong machine learning methods that retain and reuse previously learned knowledge</a:t>
            </a:r>
            <a:r>
              <a:rPr lang="en-IN" dirty="0">
                <a:solidFill>
                  <a:srgbClr val="FF0000"/>
                </a:solidFill>
              </a:rPr>
              <a:t>.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DARPA 2005: </a:t>
            </a:r>
            <a:r>
              <a:rPr lang="en-IN" i="1" dirty="0">
                <a:solidFill>
                  <a:srgbClr val="0070C0"/>
                </a:solidFill>
              </a:rPr>
              <a:t>The ability of a system to recognize and apply knowledge and skills learned in previous task to novel tasks</a:t>
            </a:r>
            <a:r>
              <a:rPr lang="en-IN" dirty="0">
                <a:solidFill>
                  <a:srgbClr val="0070C0"/>
                </a:solidFill>
              </a:rPr>
              <a:t>. </a:t>
            </a:r>
          </a:p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5CBCE-BD6F-4A29-A718-EB5EEEB83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E216F-F0C0-43CB-9D5C-2722DB3B1422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6C7E0E-6284-40CF-8AB5-18BA68F96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D0D5A-E0DD-483D-B0F5-309F4BCE5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38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48906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052E9-78D5-4C72-A3BC-516C94FF7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A950B-72C7-4369-90C8-536CC19FA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IN" sz="2700" dirty="0">
                <a:solidFill>
                  <a:srgbClr val="0070C0"/>
                </a:solidFill>
              </a:rPr>
              <a:t>Transfer Learning</a:t>
            </a:r>
          </a:p>
          <a:p>
            <a:pPr marL="0" indent="0" algn="ctr">
              <a:buNone/>
            </a:pPr>
            <a:r>
              <a:rPr lang="en-IN" sz="2700" dirty="0">
                <a:solidFill>
                  <a:srgbClr val="FF0000"/>
                </a:solidFill>
                <a:latin typeface="Comic Sans MS" panose="030F0702030302020204" pitchFamily="66" charset="0"/>
              </a:rPr>
              <a:t>Transfer learning will become a key driver of Machine Learning success in industry</a:t>
            </a:r>
            <a:r>
              <a:rPr lang="en-IN" sz="2700" dirty="0"/>
              <a:t>.</a:t>
            </a:r>
          </a:p>
          <a:p>
            <a:pPr marL="0" indent="0" algn="ctr">
              <a:buNone/>
            </a:pPr>
            <a:r>
              <a:rPr lang="en-IN" sz="2700" dirty="0">
                <a:solidFill>
                  <a:srgbClr val="0070C0"/>
                </a:solidFill>
              </a:rPr>
              <a:t>-Andrew Ng (NIPS 2016) </a:t>
            </a:r>
          </a:p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8EF82-4B05-4F9A-A63B-6D00F916B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F5D7-B34C-47CA-A35C-9B10D88886B8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E917-4015-4231-9F82-723DC89BD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72E43-93F8-44DE-81AA-1D0DEE16F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39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0248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56A1D-4788-40FE-BF03-68762D695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233" y="253769"/>
            <a:ext cx="4859566" cy="786926"/>
          </a:xfrm>
        </p:spPr>
        <p:txBody>
          <a:bodyPr/>
          <a:lstStyle/>
          <a:p>
            <a:r>
              <a:rPr lang="en-IN" dirty="0">
                <a:solidFill>
                  <a:srgbClr val="000000"/>
                </a:solidFill>
              </a:rPr>
              <a:t>Why Deep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AAA1AF-B75E-4C45-A35C-BFB52833AA6E}"/>
              </a:ext>
            </a:extLst>
          </p:cNvPr>
          <p:cNvSpPr txBox="1"/>
          <p:nvPr/>
        </p:nvSpPr>
        <p:spPr>
          <a:xfrm>
            <a:off x="471489" y="1148904"/>
            <a:ext cx="6010955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sz="2100" dirty="0"/>
              <a:t>Deep Learning is achieving state-of-the art results across a range of difficult problem domains.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sz="2100" dirty="0"/>
              <a:t>It is about action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sz="2100" dirty="0"/>
              <a:t>Download Tensorflow, </a:t>
            </a:r>
            <a:r>
              <a:rPr lang="en-IN" sz="2100" dirty="0" err="1"/>
              <a:t>Keras</a:t>
            </a:r>
            <a:r>
              <a:rPr lang="en-IN" sz="2100" dirty="0"/>
              <a:t> and you can build your first neural network model in 5 minutes.</a:t>
            </a:r>
          </a:p>
          <a:p>
            <a:pPr marL="900113" lvl="2" indent="-214313">
              <a:buFont typeface="Arial" panose="020B0604020202020204" pitchFamily="34" charset="0"/>
              <a:buChar char="•"/>
            </a:pPr>
            <a:r>
              <a:rPr lang="en-IN" sz="2100" dirty="0"/>
              <a:t>Only using four commands model (add, compile, fit, predict)</a:t>
            </a:r>
          </a:p>
        </p:txBody>
      </p:sp>
    </p:spTree>
    <p:extLst>
      <p:ext uri="{BB962C8B-B14F-4D97-AF65-F5344CB8AC3E}">
        <p14:creationId xmlns:p14="http://schemas.microsoft.com/office/powerpoint/2010/main" val="17458238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D71B8-12C3-4A62-A981-B8765982C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Transfer Learning- ML Commercial Success-Key?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37710-4428-41F6-9DE7-79807A6D1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>
                <a:solidFill>
                  <a:srgbClr val="FF0000"/>
                </a:solidFill>
              </a:rPr>
              <a:t>Traditional Models have reported Super human performance in certain tasks.</a:t>
            </a:r>
          </a:p>
          <a:p>
            <a:r>
              <a:rPr lang="en-IN" dirty="0">
                <a:solidFill>
                  <a:srgbClr val="0070C0"/>
                </a:solidFill>
              </a:rPr>
              <a:t>Yet, when they are used in production, the performance deteriorates</a:t>
            </a:r>
            <a:r>
              <a:rPr lang="en-IN" dirty="0"/>
              <a:t>.</a:t>
            </a:r>
          </a:p>
          <a:p>
            <a:r>
              <a:rPr lang="en-IN" dirty="0">
                <a:solidFill>
                  <a:srgbClr val="FF0000"/>
                </a:solidFill>
              </a:rPr>
              <a:t>Real world is very different from the structured data used for training and testing.</a:t>
            </a:r>
          </a:p>
          <a:p>
            <a:r>
              <a:rPr lang="en-IN" dirty="0">
                <a:solidFill>
                  <a:srgbClr val="0070C0"/>
                </a:solidFill>
              </a:rPr>
              <a:t>Individual users can have slightly different preferences.</a:t>
            </a:r>
          </a:p>
          <a:p>
            <a:r>
              <a:rPr lang="en-IN" dirty="0">
                <a:solidFill>
                  <a:srgbClr val="FF0000"/>
                </a:solidFill>
              </a:rPr>
              <a:t>Transfer Learning can help deal with these and allow us to use ML beyond tasks and domains where 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labelled data is plentiful, 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data is outdated</a:t>
            </a:r>
          </a:p>
          <a:p>
            <a:r>
              <a:rPr lang="en-IN" dirty="0">
                <a:solidFill>
                  <a:srgbClr val="FF0000"/>
                </a:solidFill>
              </a:rPr>
              <a:t>Boost productivity by reducing time to implement new projects </a:t>
            </a:r>
          </a:p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2E862-9DD0-42C2-BA4F-23D984768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9B460-20E0-4BBD-8970-B489550BF25F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0888F-6FD2-45F5-A1C5-6D6392C93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E28A4-5027-43A2-9830-55897915E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86988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9771-EF49-485C-B7B2-6550CC2F0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 of 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16223-A66E-4F46-96C8-B8D8A440E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>
                <a:solidFill>
                  <a:srgbClr val="0070C0"/>
                </a:solidFill>
              </a:rPr>
              <a:t>Learning from simulations and then applying to real world:</a:t>
            </a:r>
          </a:p>
          <a:p>
            <a:pPr lvl="1"/>
            <a:r>
              <a:rPr lang="en-IN" dirty="0">
                <a:solidFill>
                  <a:srgbClr val="FF0000"/>
                </a:solidFill>
              </a:rPr>
              <a:t>Real world data is hard to come by. Generate data using simulator: Data has similar feature space, slightly different in marginal probability distributions, and different in conditional probability distributions</a:t>
            </a:r>
            <a:r>
              <a:rPr lang="en-IN" dirty="0"/>
              <a:t>. </a:t>
            </a:r>
          </a:p>
          <a:p>
            <a:pPr lvl="1"/>
            <a:r>
              <a:rPr lang="en-IN" dirty="0"/>
              <a:t>E.g.: Self driving Car, Robots, AGI Agents</a:t>
            </a:r>
          </a:p>
          <a:p>
            <a:r>
              <a:rPr lang="en-IN" dirty="0">
                <a:solidFill>
                  <a:srgbClr val="0070C0"/>
                </a:solidFill>
              </a:rPr>
              <a:t>Data becoming outdated</a:t>
            </a:r>
            <a:r>
              <a:rPr lang="en-IN" dirty="0"/>
              <a:t>:</a:t>
            </a:r>
          </a:p>
          <a:p>
            <a:pPr lvl="1"/>
            <a:r>
              <a:rPr lang="en-IN" dirty="0">
                <a:solidFill>
                  <a:srgbClr val="FF0000"/>
                </a:solidFill>
              </a:rPr>
              <a:t>Wi-Fi Localization: Locating a mobile device in an indoor environment, position of device changes </a:t>
            </a:r>
          </a:p>
          <a:p>
            <a:r>
              <a:rPr lang="en-IN" dirty="0">
                <a:solidFill>
                  <a:srgbClr val="0070C0"/>
                </a:solidFill>
              </a:rPr>
              <a:t>Sentiment Classification</a:t>
            </a:r>
            <a:r>
              <a:rPr lang="en-IN" dirty="0"/>
              <a:t>:</a:t>
            </a:r>
          </a:p>
          <a:p>
            <a:pPr lvl="1"/>
            <a:r>
              <a:rPr lang="en-IN" dirty="0">
                <a:solidFill>
                  <a:srgbClr val="FF0000"/>
                </a:solidFill>
              </a:rPr>
              <a:t>Learn sentiment classification on one topic and apply the model learned on other topics</a:t>
            </a:r>
          </a:p>
          <a:p>
            <a:r>
              <a:rPr lang="en-IN" dirty="0">
                <a:solidFill>
                  <a:srgbClr val="0070C0"/>
                </a:solidFill>
              </a:rPr>
              <a:t>Cross Domain Activity Recognition</a:t>
            </a:r>
          </a:p>
          <a:p>
            <a:pPr lvl="1"/>
            <a:r>
              <a:rPr lang="en-IN" dirty="0">
                <a:solidFill>
                  <a:srgbClr val="FF0000"/>
                </a:solidFill>
              </a:rPr>
              <a:t>Knowledge about activity learned in one domain (Cleaning Indoor) can be applied to other domain (Doing Laundry).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A9620-D241-4D5B-98E7-973A3D7CA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A621D-6C0F-438D-80C8-896B20E82BDD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B4A40-66B9-4536-A34E-4DA4F4F95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28440-D5A6-4174-890E-479C3EA81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53802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FCB55-376F-4A92-8F16-1567ADAA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Transfer Learning: Formal Definition</a:t>
            </a:r>
            <a:r>
              <a:rPr lang="en-IN" baseline="30000" dirty="0"/>
              <a:t>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9015A6-6D1E-464A-BE76-93599E2487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IN" b="1" dirty="0"/>
                  <a:t>Domain</a:t>
                </a:r>
                <a:r>
                  <a:rPr lang="en-IN" dirty="0"/>
                  <a:t> </a:t>
                </a:r>
                <a:r>
                  <a:rPr lang="en-IN" i="1" dirty="0">
                    <a:solidFill>
                      <a:srgbClr val="0070C0"/>
                    </a:solidFill>
                  </a:rPr>
                  <a:t>D</a:t>
                </a:r>
                <a:r>
                  <a:rPr lang="en-IN" dirty="0">
                    <a:solidFill>
                      <a:srgbClr val="0070C0"/>
                    </a:solidFill>
                  </a:rPr>
                  <a:t> consists of two components: Feature Space </a:t>
                </a:r>
                <a:r>
                  <a:rPr lang="el-GR" i="1" dirty="0">
                    <a:solidFill>
                      <a:srgbClr val="0070C0"/>
                    </a:solidFill>
                  </a:rPr>
                  <a:t>χ</a:t>
                </a:r>
                <a:r>
                  <a:rPr lang="en-IN" dirty="0">
                    <a:solidFill>
                      <a:srgbClr val="0070C0"/>
                    </a:solidFill>
                  </a:rPr>
                  <a:t> and marginal  Probability Distribution </a:t>
                </a:r>
                <a:r>
                  <a:rPr lang="en-IN" i="1" dirty="0">
                    <a:solidFill>
                      <a:srgbClr val="0070C0"/>
                    </a:solidFill>
                  </a:rPr>
                  <a:t>P(X) </a:t>
                </a:r>
                <a:r>
                  <a:rPr lang="en-IN" dirty="0">
                    <a:solidFill>
                      <a:srgbClr val="0070C0"/>
                    </a:solidFill>
                  </a:rPr>
                  <a:t> where </a:t>
                </a:r>
                <a14:m>
                  <m:oMath xmlns:m="http://schemas.openxmlformats.org/officeDocument/2006/math">
                    <m:r>
                      <a:rPr lang="en-IN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IN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IN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IN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IN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IN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IN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IN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IN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n-IN" dirty="0">
                    <a:solidFill>
                      <a:srgbClr val="0070C0"/>
                    </a:solidFill>
                  </a:rPr>
                  <a:t>    </a:t>
                </a:r>
                <a:endParaRPr lang="en-I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}"/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IN" dirty="0"/>
              </a:p>
              <a:p>
                <a:r>
                  <a:rPr lang="en-IN" b="1" dirty="0"/>
                  <a:t>Task</a:t>
                </a:r>
                <a:r>
                  <a:rPr lang="en-IN" dirty="0"/>
                  <a:t> </a:t>
                </a:r>
                <a:r>
                  <a:rPr lang="en-IN" i="1" dirty="0">
                    <a:solidFill>
                      <a:srgbClr val="FF0000"/>
                    </a:solidFill>
                  </a:rPr>
                  <a:t>T </a:t>
                </a:r>
                <a:r>
                  <a:rPr lang="en-IN" dirty="0">
                    <a:solidFill>
                      <a:srgbClr val="FF0000"/>
                    </a:solidFill>
                  </a:rPr>
                  <a:t>also consists of two components: a Label Space </a:t>
                </a:r>
                <a:r>
                  <a:rPr lang="en-IN" i="1" dirty="0">
                    <a:solidFill>
                      <a:srgbClr val="FF0000"/>
                    </a:solidFill>
                  </a:rPr>
                  <a:t>Y</a:t>
                </a:r>
                <a:r>
                  <a:rPr lang="en-IN" dirty="0">
                    <a:solidFill>
                      <a:srgbClr val="FF0000"/>
                    </a:solidFill>
                  </a:rPr>
                  <a:t> and an objective predictive function </a:t>
                </a:r>
                <a:r>
                  <a:rPr lang="en-IN" i="1" dirty="0">
                    <a:solidFill>
                      <a:srgbClr val="FF0000"/>
                    </a:solidFill>
                  </a:rPr>
                  <a:t>f</a:t>
                </a:r>
                <a:r>
                  <a:rPr lang="en-IN" dirty="0">
                    <a:solidFill>
                      <a:srgbClr val="FF0000"/>
                    </a:solidFill>
                  </a:rPr>
                  <a:t>(.)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}"/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I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IN" dirty="0"/>
              </a:p>
              <a:p>
                <a:r>
                  <a:rPr lang="en-IN" dirty="0">
                    <a:solidFill>
                      <a:srgbClr val="0070C0"/>
                    </a:solidFill>
                  </a:rPr>
                  <a:t>In terms of probability the objective predictive function </a:t>
                </a:r>
                <a:r>
                  <a:rPr lang="en-IN" i="1" dirty="0">
                    <a:solidFill>
                      <a:srgbClr val="0070C0"/>
                    </a:solidFill>
                  </a:rPr>
                  <a:t>f(x) </a:t>
                </a:r>
                <a:r>
                  <a:rPr lang="en-IN" dirty="0">
                    <a:solidFill>
                      <a:srgbClr val="0070C0"/>
                    </a:solidFill>
                  </a:rPr>
                  <a:t>can be written as </a:t>
                </a:r>
                <a:r>
                  <a:rPr lang="en-IN" i="1" dirty="0">
                    <a:solidFill>
                      <a:srgbClr val="0070C0"/>
                    </a:solidFill>
                  </a:rPr>
                  <a:t>P(</a:t>
                </a:r>
                <a:r>
                  <a:rPr lang="en-IN" i="1" dirty="0" err="1">
                    <a:solidFill>
                      <a:srgbClr val="0070C0"/>
                    </a:solidFill>
                  </a:rPr>
                  <a:t>y|x</a:t>
                </a:r>
                <a:r>
                  <a:rPr lang="en-IN" i="1" dirty="0">
                    <a:solidFill>
                      <a:srgbClr val="0070C0"/>
                    </a:solidFill>
                  </a:rPr>
                  <a:t>)</a:t>
                </a:r>
                <a:r>
                  <a:rPr lang="en-IN" dirty="0">
                    <a:solidFill>
                      <a:srgbClr val="0070C0"/>
                    </a:solidFill>
                  </a:rPr>
                  <a:t>.</a:t>
                </a:r>
              </a:p>
              <a:p>
                <a:r>
                  <a:rPr lang="en-IN" dirty="0">
                    <a:solidFill>
                      <a:srgbClr val="FF0000"/>
                    </a:solidFill>
                  </a:rPr>
                  <a:t>Consider one source domain </a:t>
                </a:r>
                <a:r>
                  <a:rPr lang="en-IN" i="1" dirty="0">
                    <a:solidFill>
                      <a:srgbClr val="FF0000"/>
                    </a:solidFill>
                  </a:rPr>
                  <a:t>D</a:t>
                </a:r>
                <a:r>
                  <a:rPr lang="en-IN" i="1" baseline="-25000" dirty="0">
                    <a:solidFill>
                      <a:srgbClr val="FF0000"/>
                    </a:solidFill>
                  </a:rPr>
                  <a:t>s</a:t>
                </a:r>
                <a:r>
                  <a:rPr lang="en-IN" dirty="0">
                    <a:solidFill>
                      <a:srgbClr val="FF0000"/>
                    </a:solidFill>
                  </a:rPr>
                  <a:t> and corresponding  source task </a:t>
                </a:r>
                <a:r>
                  <a:rPr lang="en-IN" i="1" dirty="0" err="1">
                    <a:solidFill>
                      <a:srgbClr val="FF0000"/>
                    </a:solidFill>
                  </a:rPr>
                  <a:t>T</a:t>
                </a:r>
                <a:r>
                  <a:rPr lang="en-IN" i="1" baseline="-25000" dirty="0" err="1">
                    <a:solidFill>
                      <a:srgbClr val="FF0000"/>
                    </a:solidFill>
                  </a:rPr>
                  <a:t>s</a:t>
                </a:r>
                <a:r>
                  <a:rPr lang="en-IN" dirty="0">
                    <a:solidFill>
                      <a:srgbClr val="FF0000"/>
                    </a:solidFill>
                  </a:rPr>
                  <a:t> and one target domain </a:t>
                </a:r>
                <a:r>
                  <a:rPr lang="en-IN" i="1" dirty="0">
                    <a:solidFill>
                      <a:srgbClr val="FF0000"/>
                    </a:solidFill>
                  </a:rPr>
                  <a:t>D</a:t>
                </a:r>
                <a:r>
                  <a:rPr lang="en-IN" i="1" baseline="-25000" dirty="0">
                    <a:solidFill>
                      <a:srgbClr val="FF0000"/>
                    </a:solidFill>
                  </a:rPr>
                  <a:t>T</a:t>
                </a:r>
                <a:r>
                  <a:rPr lang="en-IN" dirty="0">
                    <a:solidFill>
                      <a:srgbClr val="FF0000"/>
                    </a:solidFill>
                  </a:rPr>
                  <a:t> and target task </a:t>
                </a:r>
                <a:r>
                  <a:rPr lang="en-IN" i="1" dirty="0">
                    <a:solidFill>
                      <a:srgbClr val="FF0000"/>
                    </a:solidFill>
                  </a:rPr>
                  <a:t>T</a:t>
                </a:r>
                <a:r>
                  <a:rPr lang="en-IN" i="1" baseline="-25000" dirty="0">
                    <a:solidFill>
                      <a:srgbClr val="FF0000"/>
                    </a:solidFill>
                  </a:rPr>
                  <a:t>T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9015A6-6D1E-464A-BE76-93599E2487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EE1D8-59AD-4E50-A0F5-1DD8F4102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202D-6927-4344-8A67-FF22F73DA089}" type="datetime1">
              <a:rPr lang="en-IN" smtClean="0"/>
              <a:t>15/09/18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25E4C-0E4F-4556-83EA-DDB68C96A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880E1-F679-46F1-A0CD-BB68C1714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51576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FCB55-376F-4A92-8F16-1567ADAA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Transfer Learning: Formal Definition</a:t>
            </a:r>
            <a:r>
              <a:rPr lang="en-IN" baseline="30000" dirty="0"/>
              <a:t>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9015A6-6D1E-464A-BE76-93599E2487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r>
                  <a:rPr lang="en-IN" dirty="0"/>
                  <a:t>Consider one source domain </a:t>
                </a:r>
                <a:r>
                  <a:rPr lang="en-IN" i="1" dirty="0"/>
                  <a:t>D</a:t>
                </a:r>
                <a:r>
                  <a:rPr lang="en-IN" i="1" baseline="-25000" dirty="0"/>
                  <a:t>s</a:t>
                </a:r>
                <a:r>
                  <a:rPr lang="en-IN" dirty="0"/>
                  <a:t> and corresponding  source task </a:t>
                </a:r>
                <a:r>
                  <a:rPr lang="en-IN" i="1" dirty="0" err="1"/>
                  <a:t>T</a:t>
                </a:r>
                <a:r>
                  <a:rPr lang="en-IN" i="1" baseline="-25000" dirty="0" err="1"/>
                  <a:t>s</a:t>
                </a:r>
                <a:r>
                  <a:rPr lang="en-IN" dirty="0"/>
                  <a:t> and one target domain </a:t>
                </a:r>
                <a:r>
                  <a:rPr lang="en-IN" i="1" dirty="0"/>
                  <a:t>D</a:t>
                </a:r>
                <a:r>
                  <a:rPr lang="en-IN" i="1" baseline="-25000" dirty="0"/>
                  <a:t>T</a:t>
                </a:r>
                <a:r>
                  <a:rPr lang="en-IN" dirty="0"/>
                  <a:t> and target task </a:t>
                </a:r>
                <a:r>
                  <a:rPr lang="en-IN" i="1" dirty="0"/>
                  <a:t>T</a:t>
                </a:r>
                <a:r>
                  <a:rPr lang="en-IN" i="1" baseline="-25000" dirty="0"/>
                  <a:t>T</a:t>
                </a:r>
              </a:p>
              <a:p>
                <a:r>
                  <a:rPr lang="en-IN" dirty="0"/>
                  <a:t>Traditional Machine Learning</a:t>
                </a:r>
                <a:r>
                  <a:rPr lang="en-IN" i="1" dirty="0"/>
                  <a:t>:</a:t>
                </a:r>
              </a:p>
              <a:p>
                <a:pPr marL="0" indent="0">
                  <a:buNone/>
                </a:pPr>
                <a:endParaRPr lang="en-IN" sz="113" i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    </m:t>
                      </m:r>
                      <m:sSub>
                        <m:sSub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m:oMathPara>
                </a14:m>
                <a:endParaRPr lang="en-IN" i="1" dirty="0"/>
              </a:p>
              <a:p>
                <a:pPr marL="0" indent="0">
                  <a:buNone/>
                </a:pPr>
                <a:endParaRPr lang="en-IN" sz="100" i="1" dirty="0"/>
              </a:p>
              <a:p>
                <a:r>
                  <a:rPr lang="en-IN" dirty="0"/>
                  <a:t>Transfer Learning</a:t>
                </a:r>
                <a:r>
                  <a:rPr lang="en-IN" i="1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r>
                        <a:rPr lang="en-IN" i="1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IN" i="1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𝑜𝑟</m:t>
                      </m:r>
                      <m:r>
                        <a:rPr lang="en-IN" i="1">
                          <a:latin typeface="Cambria Math" panose="02040503050406030204" pitchFamily="18" charset="0"/>
                        </a:rPr>
                        <m:t>   </m:t>
                      </m:r>
                      <m:sSub>
                        <m:sSubPr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sSub>
                        <m:sSubPr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m:oMathPara>
                </a14:m>
                <a:endParaRPr lang="en-IN" i="1" dirty="0"/>
              </a:p>
              <a:p>
                <a:pPr marL="0" indent="0" algn="ctr">
                  <a:buNone/>
                </a:pPr>
                <a:r>
                  <a:rPr lang="en-IN" sz="2025" b="1" dirty="0">
                    <a:solidFill>
                      <a:srgbClr val="0070C0"/>
                    </a:solidFill>
                  </a:rPr>
                  <a:t>Source and target conditions can vary in four ways =&gt; </a:t>
                </a:r>
                <a:r>
                  <a:rPr lang="en-IN" sz="2025" b="1" dirty="0">
                    <a:solidFill>
                      <a:srgbClr val="FF0000"/>
                    </a:solidFill>
                  </a:rPr>
                  <a:t>Four Scenarios</a:t>
                </a:r>
              </a:p>
              <a:p>
                <a:pPr marL="0" indent="0">
                  <a:buNone/>
                </a:pPr>
                <a:endParaRPr lang="en-IN" i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9015A6-6D1E-464A-BE76-93599E2487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b="-9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EE1D8-59AD-4E50-A0F5-1DD8F4102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0FE4-FB20-4EFC-BD20-48FF3B92A0AB}" type="datetime1">
              <a:rPr lang="en-IN" smtClean="0"/>
              <a:t>15/09/18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25E4C-0E4F-4556-83EA-DDB68C96A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880E1-F679-46F1-A0CD-BB68C1714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93254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D97EA-09D1-4B3C-9D91-8441CD34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Traditional vs Transfer Learning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B7B97-3E3B-4473-8806-99D9EF642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02E51-EBDE-40FE-B94C-2E0E9C559374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B65EB-4AAC-4D4A-9D87-313661DEE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6EFD4-C97E-4284-9322-6CAB65D8A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44</a:t>
            </a:fld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1A3FE66-89DD-422B-88DF-2C43C2C431A0}"/>
              </a:ext>
            </a:extLst>
          </p:cNvPr>
          <p:cNvGrpSpPr/>
          <p:nvPr/>
        </p:nvGrpSpPr>
        <p:grpSpPr>
          <a:xfrm>
            <a:off x="316744" y="1408191"/>
            <a:ext cx="1115762" cy="2179786"/>
            <a:chOff x="1109507" y="1360450"/>
            <a:chExt cx="1983577" cy="387517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BE6A17F-9586-4441-AB4E-1EAB073F8BC0}"/>
                </a:ext>
              </a:extLst>
            </p:cNvPr>
            <p:cNvSpPr/>
            <p:nvPr/>
          </p:nvSpPr>
          <p:spPr>
            <a:xfrm>
              <a:off x="1126273" y="1360450"/>
              <a:ext cx="1884556" cy="181764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88" dirty="0"/>
                <a:t>Domain/Task A</a:t>
              </a:r>
            </a:p>
          </p:txBody>
        </p:sp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FB78131A-CCD8-4030-9336-0FE36DFC90FF}"/>
                </a:ext>
              </a:extLst>
            </p:cNvPr>
            <p:cNvSpPr/>
            <p:nvPr/>
          </p:nvSpPr>
          <p:spPr>
            <a:xfrm>
              <a:off x="1778773" y="3320415"/>
              <a:ext cx="645046" cy="97840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p:sp>
          <p:nvSpPr>
            <p:cNvPr id="12" name="Cube 11">
              <a:extLst>
                <a:ext uri="{FF2B5EF4-FFF2-40B4-BE49-F238E27FC236}">
                  <a16:creationId xmlns:a16="http://schemas.microsoft.com/office/drawing/2014/main" id="{99A58131-3A40-4AF5-A5F5-A78EEFE0379F}"/>
                </a:ext>
              </a:extLst>
            </p:cNvPr>
            <p:cNvSpPr/>
            <p:nvPr/>
          </p:nvSpPr>
          <p:spPr>
            <a:xfrm>
              <a:off x="1109507" y="4498976"/>
              <a:ext cx="1983577" cy="736649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59" dirty="0"/>
                <a:t>Model A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81F93E3-5C8C-4B24-B81C-DEBA6F193AAD}"/>
              </a:ext>
            </a:extLst>
          </p:cNvPr>
          <p:cNvGrpSpPr/>
          <p:nvPr/>
        </p:nvGrpSpPr>
        <p:grpSpPr>
          <a:xfrm>
            <a:off x="1694615" y="1406102"/>
            <a:ext cx="1115762" cy="2179786"/>
            <a:chOff x="1109507" y="1360450"/>
            <a:chExt cx="1983577" cy="387517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29DE8F-9BAE-458A-856A-8665C509574A}"/>
                </a:ext>
              </a:extLst>
            </p:cNvPr>
            <p:cNvSpPr/>
            <p:nvPr/>
          </p:nvSpPr>
          <p:spPr>
            <a:xfrm>
              <a:off x="1126273" y="1360450"/>
              <a:ext cx="1884556" cy="181764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88" dirty="0"/>
                <a:t>Domain/Task B</a:t>
              </a:r>
              <a:endParaRPr lang="en-IN" sz="759" dirty="0"/>
            </a:p>
          </p:txBody>
        </p:sp>
        <p:sp>
          <p:nvSpPr>
            <p:cNvPr id="16" name="Arrow: Down 15">
              <a:extLst>
                <a:ext uri="{FF2B5EF4-FFF2-40B4-BE49-F238E27FC236}">
                  <a16:creationId xmlns:a16="http://schemas.microsoft.com/office/drawing/2014/main" id="{3C23E7AC-6B3B-42CA-9C29-D17739D88585}"/>
                </a:ext>
              </a:extLst>
            </p:cNvPr>
            <p:cNvSpPr/>
            <p:nvPr/>
          </p:nvSpPr>
          <p:spPr>
            <a:xfrm>
              <a:off x="1778773" y="3320415"/>
              <a:ext cx="645046" cy="97840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p:sp>
          <p:nvSpPr>
            <p:cNvPr id="17" name="Cube 16">
              <a:extLst>
                <a:ext uri="{FF2B5EF4-FFF2-40B4-BE49-F238E27FC236}">
                  <a16:creationId xmlns:a16="http://schemas.microsoft.com/office/drawing/2014/main" id="{1FD21D35-AB59-4330-8ECA-70F9F5887F2F}"/>
                </a:ext>
              </a:extLst>
            </p:cNvPr>
            <p:cNvSpPr/>
            <p:nvPr/>
          </p:nvSpPr>
          <p:spPr>
            <a:xfrm>
              <a:off x="1109507" y="4498976"/>
              <a:ext cx="1983577" cy="736649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759" dirty="0"/>
                <a:t>Model B</a:t>
              </a:r>
            </a:p>
          </p:txBody>
        </p:sp>
      </p:grpSp>
      <p:sp>
        <p:nvSpPr>
          <p:cNvPr id="18" name="Star: 4 Points 17">
            <a:extLst>
              <a:ext uri="{FF2B5EF4-FFF2-40B4-BE49-F238E27FC236}">
                <a16:creationId xmlns:a16="http://schemas.microsoft.com/office/drawing/2014/main" id="{3F117123-60FE-4DD5-A60D-18123D0AC600}"/>
              </a:ext>
            </a:extLst>
          </p:cNvPr>
          <p:cNvSpPr/>
          <p:nvPr/>
        </p:nvSpPr>
        <p:spPr>
          <a:xfrm>
            <a:off x="752708" y="1566257"/>
            <a:ext cx="257175" cy="235127"/>
          </a:xfrm>
          <a:prstGeom prst="star4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19" name="Star: 4 Points 18">
            <a:extLst>
              <a:ext uri="{FF2B5EF4-FFF2-40B4-BE49-F238E27FC236}">
                <a16:creationId xmlns:a16="http://schemas.microsoft.com/office/drawing/2014/main" id="{BB539782-96A3-4884-957E-D020DE7C7805}"/>
              </a:ext>
            </a:extLst>
          </p:cNvPr>
          <p:cNvSpPr/>
          <p:nvPr/>
        </p:nvSpPr>
        <p:spPr>
          <a:xfrm>
            <a:off x="1001517" y="1971883"/>
            <a:ext cx="257175" cy="235127"/>
          </a:xfrm>
          <a:prstGeom prst="star4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20" name="Star: 4 Points 19">
            <a:extLst>
              <a:ext uri="{FF2B5EF4-FFF2-40B4-BE49-F238E27FC236}">
                <a16:creationId xmlns:a16="http://schemas.microsoft.com/office/drawing/2014/main" id="{3DBE1C13-9244-4C49-A0F5-6BA81D6D6AAF}"/>
              </a:ext>
            </a:extLst>
          </p:cNvPr>
          <p:cNvSpPr/>
          <p:nvPr/>
        </p:nvSpPr>
        <p:spPr>
          <a:xfrm>
            <a:off x="393077" y="1670800"/>
            <a:ext cx="257175" cy="235127"/>
          </a:xfrm>
          <a:prstGeom prst="star4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21" name="Star: 4 Points 20">
            <a:extLst>
              <a:ext uri="{FF2B5EF4-FFF2-40B4-BE49-F238E27FC236}">
                <a16:creationId xmlns:a16="http://schemas.microsoft.com/office/drawing/2014/main" id="{E9BA1F8E-3499-45A5-AD26-68C1E39B53B2}"/>
              </a:ext>
            </a:extLst>
          </p:cNvPr>
          <p:cNvSpPr/>
          <p:nvPr/>
        </p:nvSpPr>
        <p:spPr>
          <a:xfrm>
            <a:off x="669075" y="2003243"/>
            <a:ext cx="257175" cy="235127"/>
          </a:xfrm>
          <a:prstGeom prst="star4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1FBFE259-B1B1-4122-BCA2-3A01019ABBAF}"/>
              </a:ext>
            </a:extLst>
          </p:cNvPr>
          <p:cNvSpPr/>
          <p:nvPr/>
        </p:nvSpPr>
        <p:spPr>
          <a:xfrm>
            <a:off x="2132671" y="1566258"/>
            <a:ext cx="188178" cy="180651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5B4879F6-E12C-43C5-BC30-848FF2EAA9C9}"/>
              </a:ext>
            </a:extLst>
          </p:cNvPr>
          <p:cNvSpPr/>
          <p:nvPr/>
        </p:nvSpPr>
        <p:spPr>
          <a:xfrm>
            <a:off x="2431661" y="1651983"/>
            <a:ext cx="188178" cy="180651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76325F35-73F5-4BC6-A099-8E0AD4C04D27}"/>
              </a:ext>
            </a:extLst>
          </p:cNvPr>
          <p:cNvSpPr/>
          <p:nvPr/>
        </p:nvSpPr>
        <p:spPr>
          <a:xfrm>
            <a:off x="1873406" y="2015790"/>
            <a:ext cx="188178" cy="180651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87BBBDBB-EA56-4134-B5CD-9CFE31AB8742}"/>
              </a:ext>
            </a:extLst>
          </p:cNvPr>
          <p:cNvSpPr/>
          <p:nvPr/>
        </p:nvSpPr>
        <p:spPr>
          <a:xfrm>
            <a:off x="2218396" y="2022062"/>
            <a:ext cx="188178" cy="180651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134ED2B-49A1-462B-A78B-8919F7E6B6A7}"/>
              </a:ext>
            </a:extLst>
          </p:cNvPr>
          <p:cNvSpPr txBox="1"/>
          <p:nvPr/>
        </p:nvSpPr>
        <p:spPr>
          <a:xfrm>
            <a:off x="393077" y="4053064"/>
            <a:ext cx="2521569" cy="209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59" dirty="0"/>
              <a:t>Training and Evaluation on same task/domain 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66CDA5C-D31F-451D-B280-738683CD1550}"/>
              </a:ext>
            </a:extLst>
          </p:cNvPr>
          <p:cNvSpPr/>
          <p:nvPr/>
        </p:nvSpPr>
        <p:spPr>
          <a:xfrm>
            <a:off x="3945432" y="1408191"/>
            <a:ext cx="1060063" cy="10224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88" dirty="0"/>
              <a:t>Domain/Task A</a:t>
            </a: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A1ACA275-B0F0-44E6-963B-C1060451B1CF}"/>
              </a:ext>
            </a:extLst>
          </p:cNvPr>
          <p:cNvSpPr/>
          <p:nvPr/>
        </p:nvSpPr>
        <p:spPr>
          <a:xfrm>
            <a:off x="4312463" y="2510671"/>
            <a:ext cx="362838" cy="5503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30" name="Cube 29">
            <a:extLst>
              <a:ext uri="{FF2B5EF4-FFF2-40B4-BE49-F238E27FC236}">
                <a16:creationId xmlns:a16="http://schemas.microsoft.com/office/drawing/2014/main" id="{CE9ED3D4-6F8F-43D9-96A1-DF6CDA16A33E}"/>
              </a:ext>
            </a:extLst>
          </p:cNvPr>
          <p:cNvSpPr/>
          <p:nvPr/>
        </p:nvSpPr>
        <p:spPr>
          <a:xfrm>
            <a:off x="3936001" y="3173612"/>
            <a:ext cx="1115762" cy="414365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59" dirty="0"/>
              <a:t>Model 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B0BFDE9-3563-49F7-8D1E-4C05DCF44BD7}"/>
              </a:ext>
            </a:extLst>
          </p:cNvPr>
          <p:cNvSpPr/>
          <p:nvPr/>
        </p:nvSpPr>
        <p:spPr>
          <a:xfrm>
            <a:off x="5323304" y="1406102"/>
            <a:ext cx="1060063" cy="10224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88" dirty="0"/>
              <a:t>Domain/Task B</a:t>
            </a:r>
            <a:endParaRPr lang="en-IN" sz="759" dirty="0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201DA6C3-7CDA-4960-964E-7525D490A8FD}"/>
              </a:ext>
            </a:extLst>
          </p:cNvPr>
          <p:cNvSpPr/>
          <p:nvPr/>
        </p:nvSpPr>
        <p:spPr>
          <a:xfrm rot="10800000">
            <a:off x="5690335" y="2508582"/>
            <a:ext cx="362838" cy="5503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34" name="Cube 33">
            <a:extLst>
              <a:ext uri="{FF2B5EF4-FFF2-40B4-BE49-F238E27FC236}">
                <a16:creationId xmlns:a16="http://schemas.microsoft.com/office/drawing/2014/main" id="{9CFCB660-D4BB-4FBA-8026-4EC20350A674}"/>
              </a:ext>
            </a:extLst>
          </p:cNvPr>
          <p:cNvSpPr/>
          <p:nvPr/>
        </p:nvSpPr>
        <p:spPr>
          <a:xfrm>
            <a:off x="5313873" y="3171523"/>
            <a:ext cx="1115762" cy="414365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59" dirty="0"/>
              <a:t>Model </a:t>
            </a:r>
          </a:p>
        </p:txBody>
      </p:sp>
      <p:sp>
        <p:nvSpPr>
          <p:cNvPr id="35" name="Star: 4 Points 34">
            <a:extLst>
              <a:ext uri="{FF2B5EF4-FFF2-40B4-BE49-F238E27FC236}">
                <a16:creationId xmlns:a16="http://schemas.microsoft.com/office/drawing/2014/main" id="{68F9F248-A425-45CE-BF0C-C6A2FBF2AE65}"/>
              </a:ext>
            </a:extLst>
          </p:cNvPr>
          <p:cNvSpPr/>
          <p:nvPr/>
        </p:nvSpPr>
        <p:spPr>
          <a:xfrm>
            <a:off x="4371966" y="1566257"/>
            <a:ext cx="257175" cy="235127"/>
          </a:xfrm>
          <a:prstGeom prst="star4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36" name="Star: 4 Points 35">
            <a:extLst>
              <a:ext uri="{FF2B5EF4-FFF2-40B4-BE49-F238E27FC236}">
                <a16:creationId xmlns:a16="http://schemas.microsoft.com/office/drawing/2014/main" id="{F3CC06FE-C161-46BC-88F8-E70DC4E6BB8E}"/>
              </a:ext>
            </a:extLst>
          </p:cNvPr>
          <p:cNvSpPr/>
          <p:nvPr/>
        </p:nvSpPr>
        <p:spPr>
          <a:xfrm>
            <a:off x="4620774" y="1971883"/>
            <a:ext cx="257175" cy="235127"/>
          </a:xfrm>
          <a:prstGeom prst="star4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37" name="Star: 4 Points 36">
            <a:extLst>
              <a:ext uri="{FF2B5EF4-FFF2-40B4-BE49-F238E27FC236}">
                <a16:creationId xmlns:a16="http://schemas.microsoft.com/office/drawing/2014/main" id="{18F1A3BB-1C36-417F-AE3A-3215DD29E12A}"/>
              </a:ext>
            </a:extLst>
          </p:cNvPr>
          <p:cNvSpPr/>
          <p:nvPr/>
        </p:nvSpPr>
        <p:spPr>
          <a:xfrm>
            <a:off x="4012335" y="1670800"/>
            <a:ext cx="257175" cy="235127"/>
          </a:xfrm>
          <a:prstGeom prst="star4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38" name="Star: 4 Points 37">
            <a:extLst>
              <a:ext uri="{FF2B5EF4-FFF2-40B4-BE49-F238E27FC236}">
                <a16:creationId xmlns:a16="http://schemas.microsoft.com/office/drawing/2014/main" id="{D630E7A5-0641-4A76-9449-6698F5CA5210}"/>
              </a:ext>
            </a:extLst>
          </p:cNvPr>
          <p:cNvSpPr/>
          <p:nvPr/>
        </p:nvSpPr>
        <p:spPr>
          <a:xfrm>
            <a:off x="4288333" y="2003243"/>
            <a:ext cx="257175" cy="235127"/>
          </a:xfrm>
          <a:prstGeom prst="star4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4CD1C80C-69D0-4AB6-8E15-2901EE1F6B90}"/>
              </a:ext>
            </a:extLst>
          </p:cNvPr>
          <p:cNvSpPr/>
          <p:nvPr/>
        </p:nvSpPr>
        <p:spPr>
          <a:xfrm>
            <a:off x="5751929" y="1566258"/>
            <a:ext cx="188178" cy="180651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A41E0A53-ED6B-4926-8AFE-823FCC70EE84}"/>
              </a:ext>
            </a:extLst>
          </p:cNvPr>
          <p:cNvSpPr/>
          <p:nvPr/>
        </p:nvSpPr>
        <p:spPr>
          <a:xfrm>
            <a:off x="6050919" y="1651983"/>
            <a:ext cx="188178" cy="180651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BA2F7166-5F07-4087-96F0-2F4982E8AD0B}"/>
              </a:ext>
            </a:extLst>
          </p:cNvPr>
          <p:cNvSpPr/>
          <p:nvPr/>
        </p:nvSpPr>
        <p:spPr>
          <a:xfrm>
            <a:off x="5492664" y="2015790"/>
            <a:ext cx="188178" cy="180651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6E83337D-506C-488B-A01F-FDB5A831A3CA}"/>
              </a:ext>
            </a:extLst>
          </p:cNvPr>
          <p:cNvSpPr/>
          <p:nvPr/>
        </p:nvSpPr>
        <p:spPr>
          <a:xfrm>
            <a:off x="5837654" y="2022062"/>
            <a:ext cx="188178" cy="180651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BC6BC7A-E662-4DA1-AAAB-A33ADBB06CBD}"/>
              </a:ext>
            </a:extLst>
          </p:cNvPr>
          <p:cNvSpPr txBox="1"/>
          <p:nvPr/>
        </p:nvSpPr>
        <p:spPr>
          <a:xfrm>
            <a:off x="4012335" y="4053068"/>
            <a:ext cx="2521569" cy="209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59" dirty="0"/>
              <a:t>Training and Evaluation on same task/domain </a:t>
            </a:r>
          </a:p>
        </p:txBody>
      </p:sp>
      <p:sp>
        <p:nvSpPr>
          <p:cNvPr id="44" name="Flowchart: Magnetic Disk 43">
            <a:extLst>
              <a:ext uri="{FF2B5EF4-FFF2-40B4-BE49-F238E27FC236}">
                <a16:creationId xmlns:a16="http://schemas.microsoft.com/office/drawing/2014/main" id="{826A00EF-081D-4F38-824B-8091987470E7}"/>
              </a:ext>
            </a:extLst>
          </p:cNvPr>
          <p:cNvSpPr/>
          <p:nvPr/>
        </p:nvSpPr>
        <p:spPr>
          <a:xfrm>
            <a:off x="4524763" y="3779217"/>
            <a:ext cx="1350530" cy="24600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59" dirty="0"/>
              <a:t>Knowledge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66FAE09-0673-4F37-BF44-640B18781C79}"/>
              </a:ext>
            </a:extLst>
          </p:cNvPr>
          <p:cNvCxnSpPr>
            <a:cxnSpLocks/>
          </p:cNvCxnSpPr>
          <p:nvPr/>
        </p:nvCxnSpPr>
        <p:spPr>
          <a:xfrm>
            <a:off x="4629141" y="3585887"/>
            <a:ext cx="214322" cy="1933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C8D103C-B2A3-440E-A45E-BB4B79CCF5B3}"/>
              </a:ext>
            </a:extLst>
          </p:cNvPr>
          <p:cNvCxnSpPr>
            <a:cxnSpLocks/>
          </p:cNvCxnSpPr>
          <p:nvPr/>
        </p:nvCxnSpPr>
        <p:spPr>
          <a:xfrm flipV="1">
            <a:off x="5530297" y="3613738"/>
            <a:ext cx="221632" cy="1519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C07916B-1B85-4CB1-9A76-F647EC2A2811}"/>
                  </a:ext>
                </a:extLst>
              </p:cNvPr>
              <p:cNvSpPr/>
              <p:nvPr/>
            </p:nvSpPr>
            <p:spPr>
              <a:xfrm>
                <a:off x="891292" y="1200819"/>
                <a:ext cx="1238416" cy="209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en-IN" sz="759" i="1"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en-IN" sz="759" i="1">
                          <a:latin typeface="Cambria Math" panose="02040503050406030204" pitchFamily="18" charset="0"/>
                        </a:rPr>
                        <m:t>    </m:t>
                      </m:r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C07916B-1B85-4CB1-9A76-F647EC2A28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292" y="1200819"/>
                <a:ext cx="1238416" cy="20916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33C01BD-1965-4EAE-9915-C4109E68C90B}"/>
                  </a:ext>
                </a:extLst>
              </p:cNvPr>
              <p:cNvSpPr/>
              <p:nvPr/>
            </p:nvSpPr>
            <p:spPr>
              <a:xfrm>
                <a:off x="4376697" y="1207092"/>
                <a:ext cx="1147686" cy="209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r>
                        <a:rPr lang="en-IN" sz="759" i="1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en-IN" sz="759" i="1">
                          <a:latin typeface="Cambria Math" panose="02040503050406030204" pitchFamily="18" charset="0"/>
                        </a:rPr>
                        <m:t>𝑜𝑟</m:t>
                      </m:r>
                      <m:r>
                        <a:rPr lang="en-IN" sz="759" i="1">
                          <a:latin typeface="Cambria Math" panose="02040503050406030204" pitchFamily="18" charset="0"/>
                        </a:rPr>
                        <m:t>   </m:t>
                      </m:r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33C01BD-1965-4EAE-9915-C4109E68C9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6697" y="1207092"/>
                <a:ext cx="1147686" cy="20916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56722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705C3-9727-4EEE-9293-B54A58360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>
                <a:solidFill>
                  <a:srgbClr val="FF0000"/>
                </a:solidFill>
              </a:rPr>
              <a:t>Transductive</a:t>
            </a:r>
            <a:r>
              <a:rPr lang="en-IN" b="1" dirty="0">
                <a:solidFill>
                  <a:srgbClr val="FF0000"/>
                </a:solidFill>
              </a:rPr>
              <a:t> Transfer Learning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267B32-5FC5-4A3F-BA57-8F8474D2A17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71488" y="1318590"/>
                <a:ext cx="5915025" cy="1300206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 algn="ctr">
                  <a:buNone/>
                </a:pPr>
                <a:r>
                  <a:rPr lang="en-IN" dirty="0">
                    <a:solidFill>
                      <a:srgbClr val="0070C0"/>
                    </a:solidFill>
                  </a:rPr>
                  <a:t>Source Domain and Target Domain different</a:t>
                </a:r>
                <a:r>
                  <a:rPr lang="en-IN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I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I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IN" dirty="0"/>
                  <a:t> : </a:t>
                </a:r>
                <a:r>
                  <a:rPr lang="en-IN" dirty="0">
                    <a:solidFill>
                      <a:srgbClr val="FF0000"/>
                    </a:solidFill>
                  </a:rPr>
                  <a:t>Heterogenous Transfer Learning</a:t>
                </a:r>
                <a:r>
                  <a:rPr lang="en-IN" dirty="0"/>
                  <a:t>  </a:t>
                </a:r>
              </a:p>
              <a:p>
                <a:pPr lvl="1"/>
                <a:r>
                  <a:rPr lang="en-IN" dirty="0"/>
                  <a:t>E.g. Source and Target languages are different</a:t>
                </a:r>
              </a:p>
              <a:p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dirty="0"/>
                  <a:t>: </a:t>
                </a:r>
                <a:r>
                  <a:rPr lang="en-IN" dirty="0">
                    <a:solidFill>
                      <a:srgbClr val="FF0000"/>
                    </a:solidFill>
                  </a:rPr>
                  <a:t>Frequency Feature Bias/Domain Adaption</a:t>
                </a:r>
              </a:p>
              <a:p>
                <a:pPr lvl="1"/>
                <a:r>
                  <a:rPr lang="en-IN" dirty="0"/>
                  <a:t>E.g. Source and target documents are on different topics.</a:t>
                </a:r>
              </a:p>
              <a:p>
                <a:pPr lvl="1"/>
                <a:endParaRPr lang="en-IN" dirty="0"/>
              </a:p>
              <a:p>
                <a:pPr lvl="1"/>
                <a:endParaRPr lang="en-IN" dirty="0"/>
              </a:p>
              <a:p>
                <a:pPr lvl="1"/>
                <a:endParaRPr lang="en-IN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267B32-5FC5-4A3F-BA57-8F8474D2A17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71488" y="1318590"/>
                <a:ext cx="5915025" cy="1300206"/>
              </a:xfrm>
              <a:blipFill>
                <a:blip r:embed="rId3"/>
                <a:stretch>
                  <a:fillRect b="-19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5C7606-B999-460C-BB4D-464DEBB82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A8CDA-6FDE-40D4-A195-F2031432D501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3E692-E40B-41D0-B8AD-894570696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721B7-A611-413E-BA8F-420F3AD7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45</a:t>
            </a:fld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E25152F-68E6-451C-88BC-34BDD97B2A60}"/>
              </a:ext>
            </a:extLst>
          </p:cNvPr>
          <p:cNvSpPr txBox="1">
            <a:spLocks/>
          </p:cNvSpPr>
          <p:nvPr/>
        </p:nvSpPr>
        <p:spPr>
          <a:xfrm>
            <a:off x="531267" y="2474815"/>
            <a:ext cx="5915025" cy="745629"/>
          </a:xfrm>
          <a:prstGeom prst="rect">
            <a:avLst/>
          </a:prstGeom>
        </p:spPr>
        <p:txBody>
          <a:bodyPr vert="horz" lIns="51435" tIns="25718" rIns="51435" bIns="2571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475" b="1" dirty="0">
                <a:solidFill>
                  <a:srgbClr val="FF0000"/>
                </a:solidFill>
              </a:rPr>
              <a:t>Inductive Transfer Learning</a:t>
            </a:r>
            <a:r>
              <a:rPr lang="en-IN" sz="2475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4A1FFF6-C210-4F25-8A28-AB808ACC867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1488" y="2961995"/>
                <a:ext cx="5915025" cy="1381749"/>
              </a:xfrm>
              <a:prstGeom prst="rect">
                <a:avLst/>
              </a:prstGeom>
            </p:spPr>
            <p:txBody>
              <a:bodyPr vert="horz" lIns="51435" tIns="25718" rIns="51435" bIns="25718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IN" sz="1575" dirty="0">
                    <a:solidFill>
                      <a:srgbClr val="0070C0"/>
                    </a:solidFill>
                  </a:rPr>
                  <a:t>Source Task and Target Task different</a:t>
                </a:r>
                <a:r>
                  <a:rPr lang="en-IN" sz="1575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575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575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IN" sz="1575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IN" sz="1575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IN" sz="1575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IN" sz="1575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575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IN" sz="1575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IN" sz="1575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IN" sz="1575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575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IN" sz="1575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IN" sz="1575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IN" sz="1575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575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IN" sz="1575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IN" sz="1575" dirty="0"/>
                  <a:t> :   </a:t>
                </a:r>
                <a:r>
                  <a:rPr lang="en-IN" sz="1575" b="1" dirty="0"/>
                  <a:t>Main focus of this talk</a:t>
                </a:r>
              </a:p>
              <a:p>
                <a:pPr lvl="1"/>
                <a:r>
                  <a:rPr lang="en-IN" sz="1350" dirty="0"/>
                  <a:t>E.g. Source documents had with binary classification and Target documents have multiple classification.</a:t>
                </a:r>
              </a:p>
              <a:p>
                <a14:m>
                  <m:oMath xmlns:m="http://schemas.openxmlformats.org/officeDocument/2006/math">
                    <m:r>
                      <a:rPr lang="en-IN" sz="1575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IN" sz="1575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1575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1575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IN" sz="1575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IN" sz="1575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1575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IN" sz="1575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IN" sz="1575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e>
                    </m:d>
                    <m:r>
                      <a:rPr lang="en-IN" sz="1575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IN" sz="1575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IN" sz="1575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1575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IN" sz="1575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1575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IN" sz="1575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b>
                            </m:sSub>
                            <m:r>
                              <a:rPr lang="en-IN" sz="1575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IN" sz="1575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IN" sz="1575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sz="1575" dirty="0"/>
                  <a:t>: </a:t>
                </a:r>
                <a:r>
                  <a:rPr lang="en-IN" sz="1575" dirty="0">
                    <a:solidFill>
                      <a:srgbClr val="FF0000"/>
                    </a:solidFill>
                  </a:rPr>
                  <a:t>Context Feature Bias</a:t>
                </a:r>
                <a:r>
                  <a:rPr lang="en-IN" sz="1575" dirty="0"/>
                  <a:t>:</a:t>
                </a:r>
              </a:p>
              <a:p>
                <a:pPr marL="257175" lvl="1" indent="0">
                  <a:buNone/>
                </a:pPr>
                <a:endParaRPr lang="en-IN" sz="1350" dirty="0"/>
              </a:p>
              <a:p>
                <a:pPr lvl="1"/>
                <a:endParaRPr lang="en-IN" sz="1350" dirty="0"/>
              </a:p>
              <a:p>
                <a:pPr lvl="1"/>
                <a:endParaRPr lang="en-IN" sz="1350" dirty="0"/>
              </a:p>
            </p:txBody>
          </p:sp>
        </mc:Choice>
        <mc:Fallback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4A1FFF6-C210-4F25-8A28-AB808ACC86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488" y="2961995"/>
                <a:ext cx="5915025" cy="1381749"/>
              </a:xfrm>
              <a:prstGeom prst="rect">
                <a:avLst/>
              </a:prstGeom>
              <a:blipFill>
                <a:blip r:embed="rId4"/>
                <a:stretch>
                  <a:fillRect l="-857" t="-54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60292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433C0-A105-40C2-A8C9-4F39A709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Transfer Learning Approach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AC98A0C-7DEB-4406-8323-5594B232E3A0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71488" y="1669851"/>
          <a:ext cx="5915025" cy="2447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802CC-EFA5-43C4-BD16-2980E822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012C-1A77-4F45-8C45-9A5279D8B935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D6A46-68EA-476D-8A60-1B3480E3A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0CB1F-ACF9-409E-9268-D1E942A3D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46</a:t>
            </a:fld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0ABF3DD-FB45-4C96-A344-0587D57FA2AC}"/>
              </a:ext>
            </a:extLst>
          </p:cNvPr>
          <p:cNvGrpSpPr/>
          <p:nvPr/>
        </p:nvGrpSpPr>
        <p:grpSpPr>
          <a:xfrm>
            <a:off x="1996690" y="2418606"/>
            <a:ext cx="891245" cy="346319"/>
            <a:chOff x="2645001" y="3156744"/>
            <a:chExt cx="1584435" cy="61567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795402-8207-4C0B-9F7B-990AA8E8F6C1}"/>
                </a:ext>
              </a:extLst>
            </p:cNvPr>
            <p:cNvSpPr/>
            <p:nvPr/>
          </p:nvSpPr>
          <p:spPr>
            <a:xfrm>
              <a:off x="3031299" y="3294345"/>
              <a:ext cx="550101" cy="463463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94CE13-FF68-485C-8800-C863217FE374}"/>
                </a:ext>
              </a:extLst>
            </p:cNvPr>
            <p:cNvSpPr/>
            <p:nvPr/>
          </p:nvSpPr>
          <p:spPr>
            <a:xfrm>
              <a:off x="3183699" y="3308959"/>
              <a:ext cx="550101" cy="463463"/>
            </a:xfrm>
            <a:prstGeom prst="ellipse">
              <a:avLst/>
            </a:prstGeom>
            <a:solidFill>
              <a:schemeClr val="accent2">
                <a:lumMod val="75000"/>
                <a:alpha val="5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/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/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8205428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433C0-A105-40C2-A8C9-4F39A709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Transfer Learning Approaches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AC98A0C-7DEB-4406-8323-5594B232E3A0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71488" y="1669851"/>
          <a:ext cx="5915025" cy="2447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802CC-EFA5-43C4-BD16-2980E822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447D8-CCFB-42B7-9C88-7E6C0FEB4CD7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D6A46-68EA-476D-8A60-1B3480E3A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0CB1F-ACF9-409E-9268-D1E942A3D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47</a:t>
            </a:fld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0ABF3DD-FB45-4C96-A344-0587D57FA2AC}"/>
              </a:ext>
            </a:extLst>
          </p:cNvPr>
          <p:cNvGrpSpPr/>
          <p:nvPr/>
        </p:nvGrpSpPr>
        <p:grpSpPr>
          <a:xfrm>
            <a:off x="1996690" y="2418606"/>
            <a:ext cx="891245" cy="346319"/>
            <a:chOff x="2645001" y="3156744"/>
            <a:chExt cx="1584435" cy="61567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795402-8207-4C0B-9F7B-990AA8E8F6C1}"/>
                </a:ext>
              </a:extLst>
            </p:cNvPr>
            <p:cNvSpPr/>
            <p:nvPr/>
          </p:nvSpPr>
          <p:spPr>
            <a:xfrm>
              <a:off x="3031299" y="3294345"/>
              <a:ext cx="550101" cy="463463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94CE13-FF68-485C-8800-C863217FE374}"/>
                </a:ext>
              </a:extLst>
            </p:cNvPr>
            <p:cNvSpPr/>
            <p:nvPr/>
          </p:nvSpPr>
          <p:spPr>
            <a:xfrm>
              <a:off x="3183699" y="3308959"/>
              <a:ext cx="550101" cy="463463"/>
            </a:xfrm>
            <a:prstGeom prst="ellipse">
              <a:avLst/>
            </a:prstGeom>
            <a:solidFill>
              <a:schemeClr val="accent2">
                <a:lumMod val="75000"/>
                <a:alpha val="5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/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/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9D527289-50E9-4DFA-A69A-9C2504F5C9F2}"/>
              </a:ext>
            </a:extLst>
          </p:cNvPr>
          <p:cNvSpPr/>
          <p:nvPr/>
        </p:nvSpPr>
        <p:spPr>
          <a:xfrm>
            <a:off x="4260970" y="2509625"/>
            <a:ext cx="309432" cy="26069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E9E65A5-D023-4258-B395-A57B41D46D9D}"/>
              </a:ext>
            </a:extLst>
          </p:cNvPr>
          <p:cNvSpPr/>
          <p:nvPr/>
        </p:nvSpPr>
        <p:spPr>
          <a:xfrm>
            <a:off x="4442838" y="2517845"/>
            <a:ext cx="309432" cy="260698"/>
          </a:xfrm>
          <a:prstGeom prst="ellipse">
            <a:avLst/>
          </a:prstGeom>
          <a:solidFill>
            <a:schemeClr val="accent2">
              <a:lumMod val="75000"/>
              <a:alpha val="5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BE3ABBB-AA9B-49A5-ADB9-4FD8AB1A8CB1}"/>
                  </a:ext>
                </a:extLst>
              </p:cNvPr>
              <p:cNvSpPr txBox="1"/>
              <p:nvPr/>
            </p:nvSpPr>
            <p:spPr>
              <a:xfrm>
                <a:off x="3976380" y="2456260"/>
                <a:ext cx="302070" cy="209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BE3ABBB-AA9B-49A5-ADB9-4FD8AB1A8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6380" y="2456260"/>
                <a:ext cx="302070" cy="20916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7417EE6-C5AA-4ECE-BB85-EE343CE40E5B}"/>
                  </a:ext>
                </a:extLst>
              </p:cNvPr>
              <p:cNvSpPr txBox="1"/>
              <p:nvPr/>
            </p:nvSpPr>
            <p:spPr>
              <a:xfrm>
                <a:off x="4763342" y="2465965"/>
                <a:ext cx="315792" cy="209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7417EE6-C5AA-4ECE-BB85-EE343CE40E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3342" y="2465965"/>
                <a:ext cx="315792" cy="20916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47732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433C0-A105-40C2-A8C9-4F39A709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Transfer Learning Approaches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AC98A0C-7DEB-4406-8323-5594B232E3A0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71488" y="1669851"/>
          <a:ext cx="5915025" cy="2447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802CC-EFA5-43C4-BD16-2980E822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B6A9C-6BC1-4777-804F-7A25063207CB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D6A46-68EA-476D-8A60-1B3480E3A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0CB1F-ACF9-409E-9268-D1E942A3D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48</a:t>
            </a:fld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0ABF3DD-FB45-4C96-A344-0587D57FA2AC}"/>
              </a:ext>
            </a:extLst>
          </p:cNvPr>
          <p:cNvGrpSpPr/>
          <p:nvPr/>
        </p:nvGrpSpPr>
        <p:grpSpPr>
          <a:xfrm>
            <a:off x="1996690" y="2418606"/>
            <a:ext cx="891245" cy="346319"/>
            <a:chOff x="2645001" y="3156744"/>
            <a:chExt cx="1584435" cy="61567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795402-8207-4C0B-9F7B-990AA8E8F6C1}"/>
                </a:ext>
              </a:extLst>
            </p:cNvPr>
            <p:cNvSpPr/>
            <p:nvPr/>
          </p:nvSpPr>
          <p:spPr>
            <a:xfrm>
              <a:off x="3031299" y="3294345"/>
              <a:ext cx="550101" cy="463463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94CE13-FF68-485C-8800-C863217FE374}"/>
                </a:ext>
              </a:extLst>
            </p:cNvPr>
            <p:cNvSpPr/>
            <p:nvPr/>
          </p:nvSpPr>
          <p:spPr>
            <a:xfrm>
              <a:off x="3183699" y="3308959"/>
              <a:ext cx="550101" cy="463463"/>
            </a:xfrm>
            <a:prstGeom prst="ellipse">
              <a:avLst/>
            </a:prstGeom>
            <a:solidFill>
              <a:schemeClr val="accent2">
                <a:lumMod val="75000"/>
                <a:alpha val="5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/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/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BE3ABBB-AA9B-49A5-ADB9-4FD8AB1A8CB1}"/>
                  </a:ext>
                </a:extLst>
              </p:cNvPr>
              <p:cNvSpPr txBox="1"/>
              <p:nvPr/>
            </p:nvSpPr>
            <p:spPr>
              <a:xfrm>
                <a:off x="3851397" y="2456260"/>
                <a:ext cx="450060" cy="209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BE3ABBB-AA9B-49A5-ADB9-4FD8AB1A8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1397" y="2456260"/>
                <a:ext cx="450060" cy="20916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7417EE6-C5AA-4ECE-BB85-EE343CE40E5B}"/>
                  </a:ext>
                </a:extLst>
              </p:cNvPr>
              <p:cNvSpPr txBox="1"/>
              <p:nvPr/>
            </p:nvSpPr>
            <p:spPr>
              <a:xfrm>
                <a:off x="4628742" y="2465965"/>
                <a:ext cx="463781" cy="209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7417EE6-C5AA-4ECE-BB85-EE343CE40E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8742" y="2465965"/>
                <a:ext cx="463781" cy="20916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B6B6E7A6-3793-4C6C-8548-8016ACF515CE}"/>
              </a:ext>
            </a:extLst>
          </p:cNvPr>
          <p:cNvSpPr/>
          <p:nvPr/>
        </p:nvSpPr>
        <p:spPr>
          <a:xfrm>
            <a:off x="4256295" y="2480191"/>
            <a:ext cx="236363" cy="2524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CA28934-E606-4523-9AE8-1813998EA46A}"/>
              </a:ext>
            </a:extLst>
          </p:cNvPr>
          <p:cNvSpPr/>
          <p:nvPr/>
        </p:nvSpPr>
        <p:spPr>
          <a:xfrm>
            <a:off x="4375670" y="2513038"/>
            <a:ext cx="236363" cy="252478"/>
          </a:xfrm>
          <a:prstGeom prst="rect">
            <a:avLst/>
          </a:prstGeom>
          <a:solidFill>
            <a:schemeClr val="accent2">
              <a:lumMod val="75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</p:spTree>
    <p:extLst>
      <p:ext uri="{BB962C8B-B14F-4D97-AF65-F5344CB8AC3E}">
        <p14:creationId xmlns:p14="http://schemas.microsoft.com/office/powerpoint/2010/main" val="4252837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433C0-A105-40C2-A8C9-4F39A709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Transfer Learning Approaches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AC98A0C-7DEB-4406-8323-5594B232E3A0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71488" y="1669851"/>
          <a:ext cx="5915025" cy="2447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802CC-EFA5-43C4-BD16-2980E822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801C-D5D9-4D4D-9C69-18DB7521618C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D6A46-68EA-476D-8A60-1B3480E3A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0CB1F-ACF9-409E-9268-D1E942A3D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49</a:t>
            </a:fld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0ABF3DD-FB45-4C96-A344-0587D57FA2AC}"/>
              </a:ext>
            </a:extLst>
          </p:cNvPr>
          <p:cNvGrpSpPr/>
          <p:nvPr/>
        </p:nvGrpSpPr>
        <p:grpSpPr>
          <a:xfrm>
            <a:off x="1996690" y="2418606"/>
            <a:ext cx="891245" cy="346319"/>
            <a:chOff x="2645001" y="3156744"/>
            <a:chExt cx="1584435" cy="61567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795402-8207-4C0B-9F7B-990AA8E8F6C1}"/>
                </a:ext>
              </a:extLst>
            </p:cNvPr>
            <p:cNvSpPr/>
            <p:nvPr/>
          </p:nvSpPr>
          <p:spPr>
            <a:xfrm>
              <a:off x="3031299" y="3294345"/>
              <a:ext cx="550101" cy="463463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94CE13-FF68-485C-8800-C863217FE374}"/>
                </a:ext>
              </a:extLst>
            </p:cNvPr>
            <p:cNvSpPr/>
            <p:nvPr/>
          </p:nvSpPr>
          <p:spPr>
            <a:xfrm>
              <a:off x="3183699" y="3308959"/>
              <a:ext cx="550101" cy="463463"/>
            </a:xfrm>
            <a:prstGeom prst="ellipse">
              <a:avLst/>
            </a:prstGeom>
            <a:solidFill>
              <a:schemeClr val="accent2">
                <a:lumMod val="75000"/>
                <a:alpha val="5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/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/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BE3ABBB-AA9B-49A5-ADB9-4FD8AB1A8CB1}"/>
                  </a:ext>
                </a:extLst>
              </p:cNvPr>
              <p:cNvSpPr txBox="1"/>
              <p:nvPr/>
            </p:nvSpPr>
            <p:spPr>
              <a:xfrm>
                <a:off x="3851397" y="2456260"/>
                <a:ext cx="450060" cy="209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BE3ABBB-AA9B-49A5-ADB9-4FD8AB1A8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1397" y="2456260"/>
                <a:ext cx="450060" cy="20916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7417EE6-C5AA-4ECE-BB85-EE343CE40E5B}"/>
                  </a:ext>
                </a:extLst>
              </p:cNvPr>
              <p:cNvSpPr txBox="1"/>
              <p:nvPr/>
            </p:nvSpPr>
            <p:spPr>
              <a:xfrm>
                <a:off x="4628742" y="2465965"/>
                <a:ext cx="463781" cy="209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7417EE6-C5AA-4ECE-BB85-EE343CE40E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8742" y="2465965"/>
                <a:ext cx="463781" cy="20916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B6B6E7A6-3793-4C6C-8548-8016ACF515CE}"/>
              </a:ext>
            </a:extLst>
          </p:cNvPr>
          <p:cNvSpPr/>
          <p:nvPr/>
        </p:nvSpPr>
        <p:spPr>
          <a:xfrm>
            <a:off x="4256295" y="2480191"/>
            <a:ext cx="236363" cy="2524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CA28934-E606-4523-9AE8-1813998EA46A}"/>
              </a:ext>
            </a:extLst>
          </p:cNvPr>
          <p:cNvSpPr/>
          <p:nvPr/>
        </p:nvSpPr>
        <p:spPr>
          <a:xfrm>
            <a:off x="4375670" y="2513038"/>
            <a:ext cx="236363" cy="252478"/>
          </a:xfrm>
          <a:prstGeom prst="rect">
            <a:avLst/>
          </a:prstGeom>
          <a:solidFill>
            <a:schemeClr val="accent2">
              <a:lumMod val="75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</p:spTree>
    <p:extLst>
      <p:ext uri="{BB962C8B-B14F-4D97-AF65-F5344CB8AC3E}">
        <p14:creationId xmlns:p14="http://schemas.microsoft.com/office/powerpoint/2010/main" val="511582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BBDC2-4338-4F9C-97E1-597BDB299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44" y="273844"/>
            <a:ext cx="5915025" cy="994172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Why ML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DE3207-A038-4E21-81D6-549B26E3029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1375328" y="317886"/>
            <a:ext cx="5355729" cy="466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1848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433C0-A105-40C2-A8C9-4F39A709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Transfer Learning Approaches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AC98A0C-7DEB-4406-8323-5594B232E3A0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71488" y="1669851"/>
          <a:ext cx="5915025" cy="2447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802CC-EFA5-43C4-BD16-2980E822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330F-74E2-437B-804B-3B50DD06DAFE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D6A46-68EA-476D-8A60-1B3480E3A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0CB1F-ACF9-409E-9268-D1E942A3D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50</a:t>
            </a:fld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0ABF3DD-FB45-4C96-A344-0587D57FA2AC}"/>
              </a:ext>
            </a:extLst>
          </p:cNvPr>
          <p:cNvGrpSpPr/>
          <p:nvPr/>
        </p:nvGrpSpPr>
        <p:grpSpPr>
          <a:xfrm>
            <a:off x="1996690" y="2418606"/>
            <a:ext cx="891245" cy="346319"/>
            <a:chOff x="2645001" y="3156744"/>
            <a:chExt cx="1584435" cy="61567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795402-8207-4C0B-9F7B-990AA8E8F6C1}"/>
                </a:ext>
              </a:extLst>
            </p:cNvPr>
            <p:cNvSpPr/>
            <p:nvPr/>
          </p:nvSpPr>
          <p:spPr>
            <a:xfrm>
              <a:off x="3031299" y="3294345"/>
              <a:ext cx="550101" cy="463463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94CE13-FF68-485C-8800-C863217FE374}"/>
                </a:ext>
              </a:extLst>
            </p:cNvPr>
            <p:cNvSpPr/>
            <p:nvPr/>
          </p:nvSpPr>
          <p:spPr>
            <a:xfrm>
              <a:off x="3183699" y="3308959"/>
              <a:ext cx="550101" cy="463463"/>
            </a:xfrm>
            <a:prstGeom prst="ellipse">
              <a:avLst/>
            </a:prstGeom>
            <a:solidFill>
              <a:schemeClr val="accent2">
                <a:lumMod val="75000"/>
                <a:alpha val="5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759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/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E599B86-532C-49C1-8BD9-AF9F25911C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5001" y="3156744"/>
                  <a:ext cx="537013" cy="37184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/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IN" sz="759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759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IN" sz="759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oMath>
                    </m:oMathPara>
                  </a14:m>
                  <a:endParaRPr lang="en-IN" sz="759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A0654C4-7036-4028-B67F-3FC5797857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68028" y="3216728"/>
                  <a:ext cx="561408" cy="37184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BE3ABBB-AA9B-49A5-ADB9-4FD8AB1A8CB1}"/>
                  </a:ext>
                </a:extLst>
              </p:cNvPr>
              <p:cNvSpPr txBox="1"/>
              <p:nvPr/>
            </p:nvSpPr>
            <p:spPr>
              <a:xfrm>
                <a:off x="3851397" y="2456260"/>
                <a:ext cx="450060" cy="209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BE3ABBB-AA9B-49A5-ADB9-4FD8AB1A8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1397" y="2456260"/>
                <a:ext cx="450060" cy="20916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7417EE6-C5AA-4ECE-BB85-EE343CE40E5B}"/>
                  </a:ext>
                </a:extLst>
              </p:cNvPr>
              <p:cNvSpPr txBox="1"/>
              <p:nvPr/>
            </p:nvSpPr>
            <p:spPr>
              <a:xfrm>
                <a:off x="4628742" y="2465965"/>
                <a:ext cx="463781" cy="209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759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759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IN" sz="759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IN" sz="759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7417EE6-C5AA-4ECE-BB85-EE343CE40E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8742" y="2465965"/>
                <a:ext cx="463781" cy="20916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B6B6E7A6-3793-4C6C-8548-8016ACF515CE}"/>
              </a:ext>
            </a:extLst>
          </p:cNvPr>
          <p:cNvSpPr/>
          <p:nvPr/>
        </p:nvSpPr>
        <p:spPr>
          <a:xfrm>
            <a:off x="4256295" y="2480191"/>
            <a:ext cx="236363" cy="2524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CA28934-E606-4523-9AE8-1813998EA46A}"/>
              </a:ext>
            </a:extLst>
          </p:cNvPr>
          <p:cNvSpPr/>
          <p:nvPr/>
        </p:nvSpPr>
        <p:spPr>
          <a:xfrm>
            <a:off x="4375670" y="2513038"/>
            <a:ext cx="236363" cy="252478"/>
          </a:xfrm>
          <a:prstGeom prst="rect">
            <a:avLst/>
          </a:prstGeom>
          <a:solidFill>
            <a:schemeClr val="accent2">
              <a:lumMod val="75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59"/>
          </a:p>
        </p:txBody>
      </p:sp>
    </p:spTree>
    <p:extLst>
      <p:ext uri="{BB962C8B-B14F-4D97-AF65-F5344CB8AC3E}">
        <p14:creationId xmlns:p14="http://schemas.microsoft.com/office/powerpoint/2010/main" val="25278938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5C7606-B999-460C-BB4D-464DEBB828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1488" y="4218385"/>
            <a:ext cx="1543050" cy="205383"/>
          </a:xfrm>
        </p:spPr>
        <p:txBody>
          <a:bodyPr>
            <a:normAutofit lnSpcReduction="10000"/>
          </a:bodyPr>
          <a:lstStyle/>
          <a:p>
            <a:pPr>
              <a:spcAft>
                <a:spcPts val="338"/>
              </a:spcAft>
            </a:pPr>
            <a:fld id="{D45B0F81-8805-4B34-8462-533E6952E7F2}" type="datetime1">
              <a:rPr lang="en-IN" smtClean="0"/>
              <a:pPr>
                <a:spcAft>
                  <a:spcPts val="338"/>
                </a:spcAft>
              </a:pPr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3E692-E40B-41D0-B8AD-894570696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3" y="4218385"/>
            <a:ext cx="2314575" cy="205383"/>
          </a:xfrm>
        </p:spPr>
        <p:txBody>
          <a:bodyPr>
            <a:normAutofit lnSpcReduction="10000"/>
          </a:bodyPr>
          <a:lstStyle/>
          <a:p>
            <a:pPr>
              <a:spcAft>
                <a:spcPts val="338"/>
              </a:spcAft>
            </a:pPr>
            <a:r>
              <a:rPr lang="it-IT"/>
              <a:t>PyCon India 2017 © Amita Kapoor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721B7-A611-413E-BA8F-420F3AD7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3463" y="4218385"/>
            <a:ext cx="1543050" cy="205383"/>
          </a:xfrm>
        </p:spPr>
        <p:txBody>
          <a:bodyPr>
            <a:normAutofit fontScale="40000" lnSpcReduction="20000"/>
          </a:bodyPr>
          <a:lstStyle/>
          <a:p>
            <a:pPr>
              <a:spcAft>
                <a:spcPts val="338"/>
              </a:spcAft>
            </a:pPr>
            <a:fld id="{480E408C-F6F8-4B80-83E4-0FD0A7AD1136}" type="slidenum">
              <a:rPr lang="en-IN" smtClean="0"/>
              <a:pPr>
                <a:spcAft>
                  <a:spcPts val="338"/>
                </a:spcAft>
              </a:pPr>
              <a:t>51</a:t>
            </a:fld>
            <a:endParaRPr lang="en-IN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351DCA7-9E67-43D8-B82B-D09A1A53B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848321"/>
            <a:ext cx="5915025" cy="745629"/>
          </a:xfrm>
        </p:spPr>
        <p:txBody>
          <a:bodyPr>
            <a:normAutofit/>
          </a:bodyPr>
          <a:lstStyle/>
          <a:p>
            <a:r>
              <a:rPr lang="en-IN" dirty="0"/>
              <a:t>Transfer Learning Techniques</a:t>
            </a:r>
          </a:p>
        </p:txBody>
      </p:sp>
      <p:graphicFrame>
        <p:nvGraphicFramePr>
          <p:cNvPr id="10" name="Content Placeholder 7"/>
          <p:cNvGraphicFramePr>
            <a:graphicFrameLocks noGrp="1"/>
          </p:cNvGraphicFramePr>
          <p:nvPr>
            <p:ph idx="1"/>
            <p:extLst/>
          </p:nvPr>
        </p:nvGraphicFramePr>
        <p:xfrm>
          <a:off x="471488" y="1669851"/>
          <a:ext cx="5915025" cy="2447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303021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EF78B-64F1-4A31-955F-02A143FCE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848321"/>
            <a:ext cx="5915025" cy="745629"/>
          </a:xfrm>
        </p:spPr>
        <p:txBody>
          <a:bodyPr>
            <a:normAutofit/>
          </a:bodyPr>
          <a:lstStyle/>
          <a:p>
            <a:r>
              <a:rPr lang="en-IN" dirty="0"/>
              <a:t>Pre-trained Models</a:t>
            </a:r>
          </a:p>
        </p:txBody>
      </p:sp>
      <p:graphicFrame>
        <p:nvGraphicFramePr>
          <p:cNvPr id="8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471488" y="1669851"/>
          <a:ext cx="5915025" cy="2447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F8766-7400-42F3-99FC-94FD950A2B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1488" y="4218385"/>
            <a:ext cx="1543050" cy="205383"/>
          </a:xfrm>
        </p:spPr>
        <p:txBody>
          <a:bodyPr>
            <a:normAutofit lnSpcReduction="10000"/>
          </a:bodyPr>
          <a:lstStyle/>
          <a:p>
            <a:pPr>
              <a:spcAft>
                <a:spcPts val="338"/>
              </a:spcAft>
            </a:pPr>
            <a:fld id="{61E4A9EE-0D15-4A76-AABD-25F138184938}" type="datetime1">
              <a:rPr lang="en-IN" smtClean="0"/>
              <a:pPr>
                <a:spcAft>
                  <a:spcPts val="338"/>
                </a:spcAft>
              </a:pPr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17963-8DA7-4822-AB2F-EFAFB92E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3" y="4218385"/>
            <a:ext cx="2314575" cy="205383"/>
          </a:xfrm>
        </p:spPr>
        <p:txBody>
          <a:bodyPr>
            <a:normAutofit lnSpcReduction="10000"/>
          </a:bodyPr>
          <a:lstStyle/>
          <a:p>
            <a:pPr>
              <a:spcAft>
                <a:spcPts val="338"/>
              </a:spcAft>
            </a:pPr>
            <a:r>
              <a:rPr lang="it-IT"/>
              <a:t>PyCon India 2017 © Amita Kapoor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B6D30-A551-48C5-89CC-7D1E13785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3463" y="4218385"/>
            <a:ext cx="1543050" cy="205383"/>
          </a:xfrm>
        </p:spPr>
        <p:txBody>
          <a:bodyPr>
            <a:normAutofit fontScale="40000" lnSpcReduction="20000"/>
          </a:bodyPr>
          <a:lstStyle/>
          <a:p>
            <a:pPr>
              <a:spcAft>
                <a:spcPts val="338"/>
              </a:spcAft>
            </a:pPr>
            <a:fld id="{480E408C-F6F8-4B80-83E4-0FD0A7AD1136}" type="slidenum">
              <a:rPr lang="en-IN" smtClean="0"/>
              <a:pPr>
                <a:spcAft>
                  <a:spcPts val="338"/>
                </a:spcAft>
              </a:pPr>
              <a:t>52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65170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A2080-0710-412C-AE39-99D033BE9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Which method to employ?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ADA6F-9332-469E-8573-2AD7A7139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500BA-4CAE-4420-8C5B-7A272ACFD1B5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4C274-AB9B-4F05-9366-D122127A5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9E7A2-0159-430A-981A-1FEB34BFE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53</a:t>
            </a:fld>
            <a:endParaRPr lang="en-IN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C2F315E-2921-4B24-924E-F5222C1CFBB0}"/>
              </a:ext>
            </a:extLst>
          </p:cNvPr>
          <p:cNvCxnSpPr/>
          <p:nvPr/>
        </p:nvCxnSpPr>
        <p:spPr>
          <a:xfrm flipV="1">
            <a:off x="984792" y="1370554"/>
            <a:ext cx="0" cy="242748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A8F449-5239-4438-8B04-88B1D5C9089C}"/>
              </a:ext>
            </a:extLst>
          </p:cNvPr>
          <p:cNvCxnSpPr>
            <a:cxnSpLocks/>
          </p:cNvCxnSpPr>
          <p:nvPr/>
        </p:nvCxnSpPr>
        <p:spPr>
          <a:xfrm flipV="1">
            <a:off x="982704" y="3798035"/>
            <a:ext cx="4900500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0818E32-66D5-49C8-A52E-96AE2A4CD940}"/>
              </a:ext>
            </a:extLst>
          </p:cNvPr>
          <p:cNvSpPr txBox="1"/>
          <p:nvPr/>
        </p:nvSpPr>
        <p:spPr>
          <a:xfrm rot="16200000">
            <a:off x="203359" y="2379732"/>
            <a:ext cx="1010213" cy="209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759" dirty="0"/>
              <a:t>Target Dataset Size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50EA69-6014-4D90-8081-347D40E3B610}"/>
              </a:ext>
            </a:extLst>
          </p:cNvPr>
          <p:cNvSpPr txBox="1"/>
          <p:nvPr/>
        </p:nvSpPr>
        <p:spPr>
          <a:xfrm>
            <a:off x="2559208" y="3917215"/>
            <a:ext cx="1587294" cy="209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759" dirty="0"/>
              <a:t>Source-Target Feature Similarity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29C132-2ADA-4D9E-913D-FE6CC541189D}"/>
              </a:ext>
            </a:extLst>
          </p:cNvPr>
          <p:cNvSpPr/>
          <p:nvPr/>
        </p:nvSpPr>
        <p:spPr>
          <a:xfrm rot="10800000" flipH="1" flipV="1">
            <a:off x="1243011" y="1476001"/>
            <a:ext cx="2156716" cy="1111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59" dirty="0"/>
              <a:t>Train the network from scratch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896538-3EBE-4628-8375-FC07240303DD}"/>
              </a:ext>
            </a:extLst>
          </p:cNvPr>
          <p:cNvSpPr/>
          <p:nvPr/>
        </p:nvSpPr>
        <p:spPr>
          <a:xfrm rot="10800000" flipH="1" flipV="1">
            <a:off x="1253467" y="2628062"/>
            <a:ext cx="2156716" cy="1111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59" dirty="0"/>
              <a:t>Freeze the initial layers (n) of pre-trained CNN, train the remaining layers.</a:t>
            </a:r>
          </a:p>
          <a:p>
            <a:pPr algn="ctr"/>
            <a:r>
              <a:rPr lang="en-IN" sz="619" i="1" dirty="0"/>
              <a:t>In CNN initial layers capture low-level image features, while top layers capture complex details.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2B0B41-7D0E-4D10-A0BD-2D31FA39FAB5}"/>
              </a:ext>
            </a:extLst>
          </p:cNvPr>
          <p:cNvSpPr/>
          <p:nvPr/>
        </p:nvSpPr>
        <p:spPr>
          <a:xfrm rot="10800000" flipH="1" flipV="1">
            <a:off x="3455133" y="1480185"/>
            <a:ext cx="2156716" cy="1111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59" dirty="0"/>
              <a:t>Fine Tune the whole network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116A41-182E-42E5-84E8-9ED74FC15C3D}"/>
              </a:ext>
            </a:extLst>
          </p:cNvPr>
          <p:cNvSpPr/>
          <p:nvPr/>
        </p:nvSpPr>
        <p:spPr>
          <a:xfrm rot="10800000" flipH="1" flipV="1">
            <a:off x="3465589" y="2632245"/>
            <a:ext cx="2156716" cy="1111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59" dirty="0"/>
              <a:t>Use pre-trained CNN as feature extractor, train only the fully connected layers.</a:t>
            </a:r>
          </a:p>
        </p:txBody>
      </p:sp>
    </p:spTree>
    <p:extLst>
      <p:ext uri="{BB962C8B-B14F-4D97-AF65-F5344CB8AC3E}">
        <p14:creationId xmlns:p14="http://schemas.microsoft.com/office/powerpoint/2010/main" val="56727377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0608-F5B9-4EC0-BFF2-BE3761136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Pre-trained Models in </a:t>
            </a:r>
            <a:r>
              <a:rPr lang="en-IN" dirty="0" err="1"/>
              <a:t>Keras</a:t>
            </a:r>
            <a:r>
              <a:rPr lang="en-IN" dirty="0"/>
              <a:t>/Tensorflow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4A26-95C4-40B2-9D3E-E1DA79C6B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1669851"/>
            <a:ext cx="2901179" cy="24476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Models for Image classification with weights trained on ImageNet</a:t>
            </a:r>
          </a:p>
          <a:p>
            <a:r>
              <a:rPr lang="en-IN" dirty="0" err="1">
                <a:solidFill>
                  <a:srgbClr val="0070C0"/>
                </a:solidFill>
              </a:rPr>
              <a:t>Xception</a:t>
            </a:r>
            <a:endParaRPr lang="en-IN" dirty="0">
              <a:solidFill>
                <a:srgbClr val="0070C0"/>
              </a:solidFill>
            </a:endParaRPr>
          </a:p>
          <a:p>
            <a:r>
              <a:rPr lang="en-IN" dirty="0">
                <a:solidFill>
                  <a:srgbClr val="FF0000"/>
                </a:solidFill>
              </a:rPr>
              <a:t>VGG16</a:t>
            </a:r>
          </a:p>
          <a:p>
            <a:r>
              <a:rPr lang="en-IN" dirty="0">
                <a:solidFill>
                  <a:srgbClr val="0070C0"/>
                </a:solidFill>
              </a:rPr>
              <a:t>VGG19</a:t>
            </a:r>
          </a:p>
          <a:p>
            <a:r>
              <a:rPr lang="en-IN" dirty="0">
                <a:solidFill>
                  <a:srgbClr val="FF0000"/>
                </a:solidFill>
              </a:rPr>
              <a:t>ResNet50</a:t>
            </a:r>
          </a:p>
          <a:p>
            <a:r>
              <a:rPr lang="en-IN" dirty="0">
                <a:solidFill>
                  <a:srgbClr val="0070C0"/>
                </a:solidFill>
              </a:rPr>
              <a:t>InceptionV3</a:t>
            </a:r>
          </a:p>
          <a:p>
            <a:r>
              <a:rPr lang="en-IN" dirty="0" err="1">
                <a:solidFill>
                  <a:srgbClr val="FF0000"/>
                </a:solidFill>
              </a:rPr>
              <a:t>MobileNet</a:t>
            </a:r>
            <a:endParaRPr lang="en-IN" dirty="0">
              <a:solidFill>
                <a:srgbClr val="FF0000"/>
              </a:solidFill>
            </a:endParaRPr>
          </a:p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BD6DE-5D4E-42F9-BC1F-FE0595E58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5B6B-AE2C-42E8-B7B0-24BB3029D7C4}" type="datetime1">
              <a:rPr lang="en-IN" smtClean="0"/>
              <a:t>15/09/18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59D79-B061-412C-B644-F7E230F61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PyCon India 2017 © Amita Kapoor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9A886-4B4B-49C3-9175-55AA7CA96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408C-F6F8-4B80-83E4-0FD0A7AD1136}" type="slidenum">
              <a:rPr lang="en-IN" smtClean="0"/>
              <a:t>54</a:t>
            </a:fld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2A835C-888E-42B9-81AD-22DCE304D139}"/>
              </a:ext>
            </a:extLst>
          </p:cNvPr>
          <p:cNvSpPr txBox="1"/>
          <p:nvPr/>
        </p:nvSpPr>
        <p:spPr>
          <a:xfrm>
            <a:off x="2042706" y="2869337"/>
            <a:ext cx="4518930" cy="79329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759" dirty="0"/>
              <a:t>Import Models:</a:t>
            </a:r>
          </a:p>
          <a:p>
            <a:r>
              <a:rPr lang="en-IN" sz="759" dirty="0"/>
              <a:t>from </a:t>
            </a:r>
            <a:r>
              <a:rPr lang="en-IN" sz="759" dirty="0" err="1"/>
              <a:t>keras.applications.model_name</a:t>
            </a:r>
            <a:r>
              <a:rPr lang="en-IN" sz="759" dirty="0"/>
              <a:t>    import </a:t>
            </a:r>
            <a:r>
              <a:rPr lang="en-IN" sz="759" dirty="0" err="1"/>
              <a:t>model_name</a:t>
            </a:r>
            <a:endParaRPr lang="en-IN" sz="759" dirty="0"/>
          </a:p>
          <a:p>
            <a:r>
              <a:rPr lang="en-IN" sz="759" dirty="0"/>
              <a:t>From </a:t>
            </a:r>
            <a:r>
              <a:rPr lang="en-IN" sz="759" dirty="0" err="1"/>
              <a:t>keras.applications.model_name</a:t>
            </a:r>
            <a:r>
              <a:rPr lang="en-IN" sz="759" dirty="0"/>
              <a:t>  import </a:t>
            </a:r>
            <a:r>
              <a:rPr lang="en-IN" sz="759" dirty="0" err="1"/>
              <a:t>preprocess_input</a:t>
            </a:r>
            <a:r>
              <a:rPr lang="en-IN" sz="759" dirty="0"/>
              <a:t>, </a:t>
            </a:r>
            <a:r>
              <a:rPr lang="en-IN" sz="759" dirty="0" err="1"/>
              <a:t>decode_predictions</a:t>
            </a:r>
            <a:endParaRPr lang="en-IN" sz="759" dirty="0"/>
          </a:p>
          <a:p>
            <a:endParaRPr lang="en-IN" sz="759" dirty="0"/>
          </a:p>
          <a:p>
            <a:r>
              <a:rPr lang="en-IN" sz="759" dirty="0"/>
              <a:t>from keras.applications.vgg16    import VGG16</a:t>
            </a:r>
          </a:p>
          <a:p>
            <a:endParaRPr lang="en-IN" sz="759" dirty="0"/>
          </a:p>
        </p:txBody>
      </p:sp>
    </p:spTree>
    <p:extLst>
      <p:ext uri="{BB962C8B-B14F-4D97-AF65-F5344CB8AC3E}">
        <p14:creationId xmlns:p14="http://schemas.microsoft.com/office/powerpoint/2010/main" val="310824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56A1D-4788-40FE-BF03-68762D695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Deep Learning: Success Stories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0DC2E3-4EE3-43F9-ACB6-41A0B1678410}"/>
              </a:ext>
            </a:extLst>
          </p:cNvPr>
          <p:cNvSpPr txBox="1"/>
          <p:nvPr/>
        </p:nvSpPr>
        <p:spPr>
          <a:xfrm>
            <a:off x="471488" y="1415147"/>
            <a:ext cx="582884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28625" indent="-428625">
              <a:buFont typeface="Arial" panose="020B0604020202020204" pitchFamily="34" charset="0"/>
              <a:buChar char="•"/>
            </a:pPr>
            <a:r>
              <a:rPr lang="en-IN" sz="1800" dirty="0"/>
              <a:t>Automatic Colorization of Black and White Images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IN" sz="1800" dirty="0"/>
              <a:t>Automatically Adding Sounds To Silent Movies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IN" sz="1800" dirty="0"/>
              <a:t>Automatic Machine Translation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IN" sz="1800" dirty="0"/>
              <a:t>Object Classification and Detection in Photographs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IN" sz="1800" dirty="0"/>
              <a:t>Automatic Handwriting Generation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IN" sz="1800" dirty="0"/>
              <a:t>Automatic Text Generation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IN" sz="1800" dirty="0"/>
              <a:t>Automatic Image Caption Generation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IN" sz="1800" dirty="0"/>
              <a:t>Automatic Game Playing</a:t>
            </a:r>
          </a:p>
        </p:txBody>
      </p:sp>
    </p:spTree>
    <p:extLst>
      <p:ext uri="{BB962C8B-B14F-4D97-AF65-F5344CB8AC3E}">
        <p14:creationId xmlns:p14="http://schemas.microsoft.com/office/powerpoint/2010/main" val="3514971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type of Neural Networks.</a:t>
            </a:r>
          </a:p>
          <a:p>
            <a:r>
              <a:rPr lang="en-US" dirty="0"/>
              <a:t>Effective in areas like image recognition and classification.</a:t>
            </a:r>
          </a:p>
        </p:txBody>
      </p:sp>
      <p:pic>
        <p:nvPicPr>
          <p:cNvPr id="4" name="Picture 3" descr="Screen Shot 2018-01-10 at 7.47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900" y="2796297"/>
            <a:ext cx="2983412" cy="221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217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E8C39-3B7A-46F6-BA25-1D95669C6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vs MLP</a:t>
            </a:r>
            <a:endParaRPr lang="en-IN" dirty="0"/>
          </a:p>
        </p:txBody>
      </p:sp>
      <p:pic>
        <p:nvPicPr>
          <p:cNvPr id="12" name="Picture 11" descr="A close up of a logo&#10;&#10;Description generated with high confidence">
            <a:extLst>
              <a:ext uri="{FF2B5EF4-FFF2-40B4-BE49-F238E27FC236}">
                <a16:creationId xmlns:a16="http://schemas.microsoft.com/office/drawing/2014/main" id="{89429BEB-999C-48D4-A8D9-D24C88D97B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026782" y="1292060"/>
            <a:ext cx="3711948" cy="27209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BEB82BA-456C-4D3A-AB0A-0524DEA2F96E}"/>
              </a:ext>
            </a:extLst>
          </p:cNvPr>
          <p:cNvSpPr txBox="1"/>
          <p:nvPr/>
        </p:nvSpPr>
        <p:spPr>
          <a:xfrm>
            <a:off x="2026782" y="4817850"/>
            <a:ext cx="2745254" cy="17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06">
                <a:hlinkClick r:id="rId4" tooltip="http://rmfadjar.deviantart.com/art/Doraemon-Boxing-dora-375356613"/>
              </a:rPr>
              <a:t>This Photo</a:t>
            </a:r>
            <a:r>
              <a:rPr lang="en-IN" sz="506"/>
              <a:t> by Unknown Author is licensed under </a:t>
            </a:r>
            <a:r>
              <a:rPr lang="en-IN" sz="506">
                <a:hlinkClick r:id="rId5" tooltip="https://creativecommons.org/licenses/by-nc-nd/3.0/"/>
              </a:rPr>
              <a:t>CC BY-NC-ND</a:t>
            </a:r>
            <a:endParaRPr lang="en-IN" sz="506"/>
          </a:p>
        </p:txBody>
      </p:sp>
    </p:spTree>
    <p:extLst>
      <p:ext uri="{BB962C8B-B14F-4D97-AF65-F5344CB8AC3E}">
        <p14:creationId xmlns:p14="http://schemas.microsoft.com/office/powerpoint/2010/main" val="1308106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E8C39-3B7A-46F6-BA25-1D95669C6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vs MLP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48428-FF77-4501-8F05-79E6E3069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MLP: Number of trainable parameters become extremely large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B7A64C-0990-4335-82BC-B27C82A546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64" y="2084945"/>
            <a:ext cx="1822071" cy="1886380"/>
          </a:xfrm>
          <a:prstGeom prst="rect">
            <a:avLst/>
          </a:prstGeom>
        </p:spPr>
      </p:pic>
      <p:pic>
        <p:nvPicPr>
          <p:cNvPr id="7" name="Picture 6" descr="A picture containing pencil&#10;&#10;Description generated with high confidence">
            <a:extLst>
              <a:ext uri="{FF2B5EF4-FFF2-40B4-BE49-F238E27FC236}">
                <a16:creationId xmlns:a16="http://schemas.microsoft.com/office/drawing/2014/main" id="{CCAF75FB-5DEA-4C17-9978-8324A511487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305" y="1866030"/>
            <a:ext cx="2786868" cy="24886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87B8FF2-6181-405D-AA12-82AB3AE005CF}"/>
                  </a:ext>
                </a:extLst>
              </p:cNvPr>
              <p:cNvSpPr txBox="1"/>
              <p:nvPr/>
            </p:nvSpPr>
            <p:spPr>
              <a:xfrm>
                <a:off x="2149249" y="4218894"/>
                <a:ext cx="998084" cy="209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759" i="1">
                          <a:latin typeface="Cambria Math" panose="02040503050406030204" pitchFamily="18" charset="0"/>
                        </a:rPr>
                        <m:t>28 </m:t>
                      </m:r>
                      <m:r>
                        <a:rPr lang="en-US" sz="759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×28=784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87B8FF2-6181-405D-AA12-82AB3AE005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9249" y="4218894"/>
                <a:ext cx="998084" cy="20916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7A3868D-9174-4B63-8411-AB26B72416B5}"/>
                  </a:ext>
                </a:extLst>
              </p:cNvPr>
              <p:cNvSpPr txBox="1"/>
              <p:nvPr/>
            </p:nvSpPr>
            <p:spPr>
              <a:xfrm>
                <a:off x="3552743" y="4280126"/>
                <a:ext cx="660027" cy="209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759" i="1">
                          <a:latin typeface="Cambria Math" panose="02040503050406030204" pitchFamily="18" charset="0"/>
                        </a:rPr>
                        <m:t>200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7A3868D-9174-4B63-8411-AB26B72416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2743" y="4280126"/>
                <a:ext cx="660027" cy="20916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6782C1A-4ADC-40FB-A3BE-FAAD90697467}"/>
                  </a:ext>
                </a:extLst>
              </p:cNvPr>
              <p:cNvSpPr txBox="1"/>
              <p:nvPr/>
            </p:nvSpPr>
            <p:spPr>
              <a:xfrm>
                <a:off x="4556951" y="4261756"/>
                <a:ext cx="660027" cy="209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759" i="1">
                          <a:latin typeface="Cambria Math" panose="02040503050406030204" pitchFamily="18" charset="0"/>
                        </a:rPr>
                        <m:t>10</m:t>
                      </m:r>
                    </m:oMath>
                  </m:oMathPara>
                </a14:m>
                <a:endParaRPr lang="en-IN" sz="759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6782C1A-4ADC-40FB-A3BE-FAAD906974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6951" y="4261756"/>
                <a:ext cx="660027" cy="20916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A close up of a logo&#10;&#10;Description generated with high confidence">
            <a:extLst>
              <a:ext uri="{FF2B5EF4-FFF2-40B4-BE49-F238E27FC236}">
                <a16:creationId xmlns:a16="http://schemas.microsoft.com/office/drawing/2014/main" id="{89429BEB-999C-48D4-A8D9-D24C88D97B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797705" y="753217"/>
            <a:ext cx="926864" cy="67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09060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Custom 3">
      <a:dk1>
        <a:srgbClr val="000000"/>
      </a:dk1>
      <a:lt1>
        <a:srgbClr val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6B66C6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265</TotalTime>
  <Words>3089</Words>
  <Application>Microsoft Macintosh PowerPoint</Application>
  <PresentationFormat>Custom</PresentationFormat>
  <Paragraphs>467</Paragraphs>
  <Slides>54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9" baseType="lpstr">
      <vt:lpstr>DengXian</vt:lpstr>
      <vt:lpstr>DengXian</vt:lpstr>
      <vt:lpstr>ＭＳ Ｐゴシック</vt:lpstr>
      <vt:lpstr>新細明體</vt:lpstr>
      <vt:lpstr>Arial</vt:lpstr>
      <vt:lpstr>Calibri</vt:lpstr>
      <vt:lpstr>Calibri Light</vt:lpstr>
      <vt:lpstr>Cambria Math</vt:lpstr>
      <vt:lpstr>Century Gothic</vt:lpstr>
      <vt:lpstr>Comic Sans MS</vt:lpstr>
      <vt:lpstr>Mangal</vt:lpstr>
      <vt:lpstr>Palatino Linotype</vt:lpstr>
      <vt:lpstr>Tahoma</vt:lpstr>
      <vt:lpstr>Wingdings</vt:lpstr>
      <vt:lpstr>Gallery</vt:lpstr>
      <vt:lpstr>Two days workshop on Deep Learning </vt:lpstr>
      <vt:lpstr>Yesterday</vt:lpstr>
      <vt:lpstr>Today </vt:lpstr>
      <vt:lpstr>Why Deep Learning</vt:lpstr>
      <vt:lpstr>Why ML</vt:lpstr>
      <vt:lpstr>Deep Learning: Success Stories</vt:lpstr>
      <vt:lpstr>CNN</vt:lpstr>
      <vt:lpstr>CNN vs MLP</vt:lpstr>
      <vt:lpstr>CNN vs MLP</vt:lpstr>
      <vt:lpstr>CNN vs MLP</vt:lpstr>
      <vt:lpstr>Convolutional Neural Network</vt:lpstr>
      <vt:lpstr>PowerPoint Presentation</vt:lpstr>
      <vt:lpstr>Convolutional Neural Network</vt:lpstr>
      <vt:lpstr>CNN</vt:lpstr>
      <vt:lpstr>CNN-Architecture</vt:lpstr>
      <vt:lpstr>Convolution and filters</vt:lpstr>
      <vt:lpstr>Convolution and filters</vt:lpstr>
      <vt:lpstr>Convolution in CNN</vt:lpstr>
      <vt:lpstr>Convolution in CNN</vt:lpstr>
      <vt:lpstr>Average/Max Pooling</vt:lpstr>
      <vt:lpstr>Stride and padding</vt:lpstr>
      <vt:lpstr>Stride and padding</vt:lpstr>
      <vt:lpstr>PowerPoint Presentation</vt:lpstr>
      <vt:lpstr>AlphaGo’s policy network</vt:lpstr>
      <vt:lpstr>CNN in speech recognition</vt:lpstr>
      <vt:lpstr>CNN in text classification</vt:lpstr>
      <vt:lpstr>LeNet5</vt:lpstr>
      <vt:lpstr>Alexnet</vt:lpstr>
      <vt:lpstr>VGGNET</vt:lpstr>
      <vt:lpstr>Inception</vt:lpstr>
      <vt:lpstr>ResNet</vt:lpstr>
      <vt:lpstr>Overfitting</vt:lpstr>
      <vt:lpstr>Reducing Overfitting</vt:lpstr>
      <vt:lpstr>Reducing Overfitting</vt:lpstr>
      <vt:lpstr>Disadvantages</vt:lpstr>
      <vt:lpstr>What is Transfer Learning?</vt:lpstr>
      <vt:lpstr>What is Transfer Learning?</vt:lpstr>
      <vt:lpstr>What is Transfer Learning?</vt:lpstr>
      <vt:lpstr>PowerPoint Presentation</vt:lpstr>
      <vt:lpstr>Transfer Learning- ML Commercial Success-Key?</vt:lpstr>
      <vt:lpstr>Applications of Transfer Learning</vt:lpstr>
      <vt:lpstr>Transfer Learning: Formal Definition1</vt:lpstr>
      <vt:lpstr>Transfer Learning: Formal Definition1</vt:lpstr>
      <vt:lpstr>Traditional vs Transfer Learning</vt:lpstr>
      <vt:lpstr>Transductive Transfer Learning</vt:lpstr>
      <vt:lpstr>Transfer Learning Approach</vt:lpstr>
      <vt:lpstr>Transfer Learning Approaches</vt:lpstr>
      <vt:lpstr>Transfer Learning Approaches</vt:lpstr>
      <vt:lpstr>Transfer Learning Approaches</vt:lpstr>
      <vt:lpstr>Transfer Learning Approaches</vt:lpstr>
      <vt:lpstr>Transfer Learning Techniques</vt:lpstr>
      <vt:lpstr>Pre-trained Models</vt:lpstr>
      <vt:lpstr>Which method to employ?</vt:lpstr>
      <vt:lpstr>Pre-trained Models in Keras/Tensorflow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Two day workshop on Deep Learning </dc:title>
  <dc:creator>AK</dc:creator>
  <cp:lastModifiedBy>AK</cp:lastModifiedBy>
  <cp:revision>23</cp:revision>
  <dcterms:created xsi:type="dcterms:W3CDTF">2018-09-13T07:06:24Z</dcterms:created>
  <dcterms:modified xsi:type="dcterms:W3CDTF">2018-09-15T00:26:29Z</dcterms:modified>
</cp:coreProperties>
</file>

<file path=docProps/thumbnail.jpeg>
</file>